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0.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4088" r:id="rId1"/>
    <p:sldMasterId id="2147484102" r:id="rId2"/>
    <p:sldMasterId id="2147484114" r:id="rId3"/>
    <p:sldMasterId id="2147484128" r:id="rId4"/>
    <p:sldMasterId id="2147484140" r:id="rId5"/>
    <p:sldMasterId id="2147484154" r:id="rId6"/>
    <p:sldMasterId id="2147484166" r:id="rId7"/>
    <p:sldMasterId id="2147484180" r:id="rId8"/>
    <p:sldMasterId id="2147484192" r:id="rId9"/>
    <p:sldMasterId id="2147484206" r:id="rId10"/>
    <p:sldMasterId id="2147484218" r:id="rId11"/>
  </p:sldMasterIdLst>
  <p:notesMasterIdLst>
    <p:notesMasterId r:id="rId34"/>
  </p:notesMasterIdLst>
  <p:handoutMasterIdLst>
    <p:handoutMasterId r:id="rId35"/>
  </p:handoutMasterIdLst>
  <p:sldIdLst>
    <p:sldId id="314" r:id="rId12"/>
    <p:sldId id="348" r:id="rId13"/>
    <p:sldId id="391" r:id="rId14"/>
    <p:sldId id="392" r:id="rId15"/>
    <p:sldId id="385" r:id="rId16"/>
    <p:sldId id="386" r:id="rId17"/>
    <p:sldId id="393" r:id="rId18"/>
    <p:sldId id="394" r:id="rId19"/>
    <p:sldId id="317" r:id="rId20"/>
    <p:sldId id="368" r:id="rId21"/>
    <p:sldId id="373" r:id="rId22"/>
    <p:sldId id="369" r:id="rId23"/>
    <p:sldId id="389" r:id="rId24"/>
    <p:sldId id="376" r:id="rId25"/>
    <p:sldId id="379" r:id="rId26"/>
    <p:sldId id="383" r:id="rId27"/>
    <p:sldId id="384" r:id="rId28"/>
    <p:sldId id="374" r:id="rId29"/>
    <p:sldId id="378" r:id="rId30"/>
    <p:sldId id="377" r:id="rId31"/>
    <p:sldId id="381" r:id="rId32"/>
    <p:sldId id="382" r:id="rId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9A5"/>
    <a:srgbClr val="F58025"/>
    <a:srgbClr val="0079C1"/>
    <a:srgbClr val="2405A9"/>
    <a:srgbClr val="FF0000"/>
    <a:srgbClr val="E37C00"/>
    <a:srgbClr val="A5ACB0"/>
    <a:srgbClr val="5A8E22"/>
    <a:srgbClr val="7D3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84" autoAdjust="0"/>
    <p:restoredTop sz="73739" autoAdjust="0"/>
  </p:normalViewPr>
  <p:slideViewPr>
    <p:cSldViewPr>
      <p:cViewPr>
        <p:scale>
          <a:sx n="70" d="100"/>
          <a:sy n="70" d="100"/>
        </p:scale>
        <p:origin x="-1392" y="-58"/>
      </p:cViewPr>
      <p:guideLst>
        <p:guide orient="horz" pos="2160"/>
        <p:guide orient="horz" pos="960"/>
        <p:guide orient="horz" pos="240"/>
        <p:guide pos="2880"/>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604"/>
    </p:cViewPr>
  </p:sorterViewPr>
  <p:notesViewPr>
    <p:cSldViewPr>
      <p:cViewPr>
        <p:scale>
          <a:sx n="105" d="100"/>
          <a:sy n="105" d="100"/>
        </p:scale>
        <p:origin x="-2394" y="5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0.30208333333333298</c:v>
                </c:pt>
                <c:pt idx="1">
                  <c:v>0.69791666666666707</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2.6388890000000002E-2</c:v>
                </c:pt>
                <c:pt idx="1">
                  <c:v>0.97361111000000011</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5.7986700000000009E-2</c:v>
                </c:pt>
                <c:pt idx="1">
                  <c:v>0.94201329999999994</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2.6388890000000002E-2</c:v>
                </c:pt>
                <c:pt idx="1">
                  <c:v>0.97361111000000011</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222BFE-D3CF-40B4-BFC5-251C43D3A880}"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4E51D320-7A3B-48BA-8783-79898FDE2024}">
      <dgm:prSet/>
      <dgm:spPr/>
      <dgm:t>
        <a:bodyPr/>
        <a:lstStyle/>
        <a:p>
          <a:endParaRPr lang="en-US"/>
        </a:p>
      </dgm:t>
    </dgm:pt>
    <dgm:pt modelId="{FF36C02F-678A-4586-A10F-26DD764B71CA}" type="parTrans" cxnId="{00D0465E-5779-4E8B-920E-59B9017BDF14}">
      <dgm:prSet/>
      <dgm:spPr/>
      <dgm:t>
        <a:bodyPr/>
        <a:lstStyle/>
        <a:p>
          <a:endParaRPr lang="en-US"/>
        </a:p>
      </dgm:t>
    </dgm:pt>
    <dgm:pt modelId="{5205BF3E-2001-4FCE-B82B-47B85E494A3E}" type="sibTrans" cxnId="{00D0465E-5779-4E8B-920E-59B9017BDF14}">
      <dgm:prSet/>
      <dgm:spPr>
        <a:solidFill>
          <a:schemeClr val="accent3"/>
        </a:solidFill>
        <a:ln w="76200">
          <a:solidFill>
            <a:schemeClr val="accent3"/>
          </a:solidFill>
        </a:ln>
      </dgm:spPr>
      <dgm:t>
        <a:bodyPr/>
        <a:lstStyle/>
        <a:p>
          <a:endParaRPr lang="en-US"/>
        </a:p>
      </dgm:t>
    </dgm:pt>
    <dgm:pt modelId="{699D880C-5296-4580-B40B-00AB1E13CA66}">
      <dgm:prSet phldrT="[Text]"/>
      <dgm:spPr/>
      <dgm:t>
        <a:bodyPr/>
        <a:lstStyle/>
        <a:p>
          <a:endParaRPr lang="en-US" dirty="0"/>
        </a:p>
      </dgm:t>
    </dgm:pt>
    <dgm:pt modelId="{40CB329E-C327-48AF-BF9F-2FAE6DA4A321}" type="parTrans" cxnId="{F11CBE58-9620-47F7-AE76-E866CFAFC8B4}">
      <dgm:prSet/>
      <dgm:spPr/>
      <dgm:t>
        <a:bodyPr/>
        <a:lstStyle/>
        <a:p>
          <a:endParaRPr lang="en-US"/>
        </a:p>
      </dgm:t>
    </dgm:pt>
    <dgm:pt modelId="{C603EEB2-5A79-4FE1-82F2-116D3E598254}" type="sibTrans" cxnId="{F11CBE58-9620-47F7-AE76-E866CFAFC8B4}">
      <dgm:prSet/>
      <dgm:spPr>
        <a:solidFill>
          <a:schemeClr val="bg1"/>
        </a:solidFill>
        <a:ln w="76200">
          <a:solidFill>
            <a:schemeClr val="accent3"/>
          </a:solidFill>
        </a:ln>
      </dgm:spPr>
      <dgm:t>
        <a:bodyPr/>
        <a:lstStyle/>
        <a:p>
          <a:endParaRPr lang="en-US"/>
        </a:p>
      </dgm:t>
    </dgm:pt>
    <dgm:pt modelId="{B66537C2-E6E1-4BE8-BE1E-A871C8AC25E5}" type="pres">
      <dgm:prSet presAssocID="{09222BFE-D3CF-40B4-BFC5-251C43D3A880}" presName="Name0" presStyleCnt="0">
        <dgm:presLayoutVars>
          <dgm:chMax val="7"/>
          <dgm:chPref val="7"/>
          <dgm:dir/>
        </dgm:presLayoutVars>
      </dgm:prSet>
      <dgm:spPr/>
      <dgm:t>
        <a:bodyPr/>
        <a:lstStyle/>
        <a:p>
          <a:endParaRPr lang="en-US"/>
        </a:p>
      </dgm:t>
    </dgm:pt>
    <dgm:pt modelId="{A674C515-B674-4153-8A37-D317998E52CD}" type="pres">
      <dgm:prSet presAssocID="{09222BFE-D3CF-40B4-BFC5-251C43D3A880}" presName="Name1" presStyleCnt="0"/>
      <dgm:spPr/>
    </dgm:pt>
    <dgm:pt modelId="{1AEEE98E-3B09-40C9-AED8-B4C45A5664B6}" type="pres">
      <dgm:prSet presAssocID="{5205BF3E-2001-4FCE-B82B-47B85E494A3E}" presName="picture_1" presStyleCnt="0"/>
      <dgm:spPr/>
    </dgm:pt>
    <dgm:pt modelId="{C6A4AD54-1BC0-4ADD-A36A-E497A069ADED}" type="pres">
      <dgm:prSet presAssocID="{5205BF3E-2001-4FCE-B82B-47B85E494A3E}" presName="pictureRepeatNode" presStyleLbl="alignImgPlace1" presStyleIdx="0" presStyleCnt="2" custScaleX="72956" custScaleY="72331" custLinFactNeighborX="56343" custLinFactNeighborY="11415"/>
      <dgm:spPr/>
      <dgm:t>
        <a:bodyPr/>
        <a:lstStyle/>
        <a:p>
          <a:endParaRPr lang="en-US"/>
        </a:p>
      </dgm:t>
    </dgm:pt>
    <dgm:pt modelId="{69FFD381-307E-48D8-BCDF-F1C764F9AE70}" type="pres">
      <dgm:prSet presAssocID="{4E51D320-7A3B-48BA-8783-79898FDE2024}" presName="text_1" presStyleLbl="node1" presStyleIdx="0" presStyleCnt="0">
        <dgm:presLayoutVars>
          <dgm:bulletEnabled val="1"/>
        </dgm:presLayoutVars>
      </dgm:prSet>
      <dgm:spPr/>
      <dgm:t>
        <a:bodyPr/>
        <a:lstStyle/>
        <a:p>
          <a:endParaRPr lang="en-US"/>
        </a:p>
      </dgm:t>
    </dgm:pt>
    <dgm:pt modelId="{2947C09D-4898-4AE3-BC63-D35D1CBE8022}" type="pres">
      <dgm:prSet presAssocID="{C603EEB2-5A79-4FE1-82F2-116D3E598254}" presName="picture_2" presStyleCnt="0"/>
      <dgm:spPr/>
    </dgm:pt>
    <dgm:pt modelId="{78989912-B47D-4361-A099-6B767EB3D30F}" type="pres">
      <dgm:prSet presAssocID="{C603EEB2-5A79-4FE1-82F2-116D3E598254}" presName="pictureRepeatNode" presStyleLbl="alignImgPlace1" presStyleIdx="1" presStyleCnt="2" custScaleX="68794" custScaleY="63552" custLinFactX="-57771" custLinFactNeighborX="-100000" custLinFactNeighborY="-22531"/>
      <dgm:spPr/>
      <dgm:t>
        <a:bodyPr/>
        <a:lstStyle/>
        <a:p>
          <a:endParaRPr lang="en-US"/>
        </a:p>
      </dgm:t>
    </dgm:pt>
    <dgm:pt modelId="{F0253866-12B9-4BE4-8004-AEC67482DD88}" type="pres">
      <dgm:prSet presAssocID="{699D880C-5296-4580-B40B-00AB1E13CA66}" presName="line_2" presStyleLbl="parChTrans1D1" presStyleIdx="0" presStyleCnt="1" custFlipVert="1" custSzY="45720" custScaleX="21523"/>
      <dgm:spPr/>
    </dgm:pt>
    <dgm:pt modelId="{54F089C3-5904-4B16-87DB-0DD79F6D8FC6}" type="pres">
      <dgm:prSet presAssocID="{699D880C-5296-4580-B40B-00AB1E13CA66}" presName="textparent_2" presStyleLbl="node1" presStyleIdx="0" presStyleCnt="0"/>
      <dgm:spPr/>
    </dgm:pt>
    <dgm:pt modelId="{F7CC08AC-A721-454D-B5DF-E5D2564E1259}" type="pres">
      <dgm:prSet presAssocID="{699D880C-5296-4580-B40B-00AB1E13CA66}" presName="text_2" presStyleLbl="revTx" presStyleIdx="0" presStyleCnt="1">
        <dgm:presLayoutVars>
          <dgm:bulletEnabled val="1"/>
        </dgm:presLayoutVars>
      </dgm:prSet>
      <dgm:spPr/>
      <dgm:t>
        <a:bodyPr/>
        <a:lstStyle/>
        <a:p>
          <a:endParaRPr lang="en-US"/>
        </a:p>
      </dgm:t>
    </dgm:pt>
  </dgm:ptLst>
  <dgm:cxnLst>
    <dgm:cxn modelId="{36AC9E3A-0749-41AD-AF1D-C7B2E78DD436}" type="presOf" srcId="{09222BFE-D3CF-40B4-BFC5-251C43D3A880}" destId="{B66537C2-E6E1-4BE8-BE1E-A871C8AC25E5}" srcOrd="0" destOrd="0" presId="urn:microsoft.com/office/officeart/2008/layout/CircularPictureCallout"/>
    <dgm:cxn modelId="{FAF57741-F01C-4860-B866-58F8517C64D9}" type="presOf" srcId="{4E51D320-7A3B-48BA-8783-79898FDE2024}" destId="{69FFD381-307E-48D8-BCDF-F1C764F9AE70}" srcOrd="0" destOrd="0" presId="urn:microsoft.com/office/officeart/2008/layout/CircularPictureCallout"/>
    <dgm:cxn modelId="{00D0465E-5779-4E8B-920E-59B9017BDF14}" srcId="{09222BFE-D3CF-40B4-BFC5-251C43D3A880}" destId="{4E51D320-7A3B-48BA-8783-79898FDE2024}" srcOrd="0" destOrd="0" parTransId="{FF36C02F-678A-4586-A10F-26DD764B71CA}" sibTransId="{5205BF3E-2001-4FCE-B82B-47B85E494A3E}"/>
    <dgm:cxn modelId="{E9F14590-1009-4FF8-A167-81214814E204}" type="presOf" srcId="{699D880C-5296-4580-B40B-00AB1E13CA66}" destId="{F7CC08AC-A721-454D-B5DF-E5D2564E1259}" srcOrd="0" destOrd="0" presId="urn:microsoft.com/office/officeart/2008/layout/CircularPictureCallout"/>
    <dgm:cxn modelId="{518FEAFE-4567-45EF-82CC-FB499E5F5D0B}" type="presOf" srcId="{5205BF3E-2001-4FCE-B82B-47B85E494A3E}" destId="{C6A4AD54-1BC0-4ADD-A36A-E497A069ADED}" srcOrd="0" destOrd="0" presId="urn:microsoft.com/office/officeart/2008/layout/CircularPictureCallout"/>
    <dgm:cxn modelId="{F11CBE58-9620-47F7-AE76-E866CFAFC8B4}" srcId="{09222BFE-D3CF-40B4-BFC5-251C43D3A880}" destId="{699D880C-5296-4580-B40B-00AB1E13CA66}" srcOrd="1" destOrd="0" parTransId="{40CB329E-C327-48AF-BF9F-2FAE6DA4A321}" sibTransId="{C603EEB2-5A79-4FE1-82F2-116D3E598254}"/>
    <dgm:cxn modelId="{315F1534-17B4-4B4B-A71D-D27FF7D08D7E}" type="presOf" srcId="{C603EEB2-5A79-4FE1-82F2-116D3E598254}" destId="{78989912-B47D-4361-A099-6B767EB3D30F}" srcOrd="0" destOrd="0" presId="urn:microsoft.com/office/officeart/2008/layout/CircularPictureCallout"/>
    <dgm:cxn modelId="{9D55AE0B-30FD-41F7-BFA5-470643BA5730}" type="presParOf" srcId="{B66537C2-E6E1-4BE8-BE1E-A871C8AC25E5}" destId="{A674C515-B674-4153-8A37-D317998E52CD}" srcOrd="0" destOrd="0" presId="urn:microsoft.com/office/officeart/2008/layout/CircularPictureCallout"/>
    <dgm:cxn modelId="{B703D491-A9D1-4918-AEFF-8E653E40FC02}" type="presParOf" srcId="{A674C515-B674-4153-8A37-D317998E52CD}" destId="{1AEEE98E-3B09-40C9-AED8-B4C45A5664B6}" srcOrd="0" destOrd="0" presId="urn:microsoft.com/office/officeart/2008/layout/CircularPictureCallout"/>
    <dgm:cxn modelId="{4DDD4365-63E5-4EBB-BC33-E441AE5CD05C}" type="presParOf" srcId="{1AEEE98E-3B09-40C9-AED8-B4C45A5664B6}" destId="{C6A4AD54-1BC0-4ADD-A36A-E497A069ADED}" srcOrd="0" destOrd="0" presId="urn:microsoft.com/office/officeart/2008/layout/CircularPictureCallout"/>
    <dgm:cxn modelId="{5E83703A-0741-4D22-B2BF-126FA1CDFA53}" type="presParOf" srcId="{A674C515-B674-4153-8A37-D317998E52CD}" destId="{69FFD381-307E-48D8-BCDF-F1C764F9AE70}" srcOrd="1" destOrd="0" presId="urn:microsoft.com/office/officeart/2008/layout/CircularPictureCallout"/>
    <dgm:cxn modelId="{237944B3-2624-48E5-95AD-DA4FFC9924B8}" type="presParOf" srcId="{A674C515-B674-4153-8A37-D317998E52CD}" destId="{2947C09D-4898-4AE3-BC63-D35D1CBE8022}" srcOrd="2" destOrd="0" presId="urn:microsoft.com/office/officeart/2008/layout/CircularPictureCallout"/>
    <dgm:cxn modelId="{4C3DF111-24C1-475D-B26B-B3119BA9875F}" type="presParOf" srcId="{2947C09D-4898-4AE3-BC63-D35D1CBE8022}" destId="{78989912-B47D-4361-A099-6B767EB3D30F}" srcOrd="0" destOrd="0" presId="urn:microsoft.com/office/officeart/2008/layout/CircularPictureCallout"/>
    <dgm:cxn modelId="{6A853DB8-57B0-4266-A219-5351A184A63E}" type="presParOf" srcId="{A674C515-B674-4153-8A37-D317998E52CD}" destId="{F0253866-12B9-4BE4-8004-AEC67482DD88}" srcOrd="3" destOrd="0" presId="urn:microsoft.com/office/officeart/2008/layout/CircularPictureCallout"/>
    <dgm:cxn modelId="{D5738487-F2DD-43A1-ACD4-7AC48BECB2E6}" type="presParOf" srcId="{A674C515-B674-4153-8A37-D317998E52CD}" destId="{54F089C3-5904-4B16-87DB-0DD79F6D8FC6}" srcOrd="4" destOrd="0" presId="urn:microsoft.com/office/officeart/2008/layout/CircularPictureCallout"/>
    <dgm:cxn modelId="{685C2D3D-E3C0-469B-ADC3-517A2DA6BDB0}" type="presParOf" srcId="{54F089C3-5904-4B16-87DB-0DD79F6D8FC6}" destId="{F7CC08AC-A721-454D-B5DF-E5D2564E1259}"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dgm:t>
        <a:bodyPr/>
        <a:lstStyle/>
        <a:p>
          <a:r>
            <a:rPr lang="en-US" dirty="0" smtClean="0"/>
            <a:t>Incentivizes Employees</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accent3"/>
        </a:solidFill>
      </dgm:spPr>
      <dgm:t>
        <a:bodyPr/>
        <a:lstStyle/>
        <a:p>
          <a:r>
            <a:rPr lang="en-US" dirty="0" smtClean="0"/>
            <a:t>Complements Sustainability Efforts</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accent6"/>
        </a:solidFill>
      </dgm:spPr>
      <dgm:t>
        <a:bodyPr/>
        <a:lstStyle/>
        <a:p>
          <a:r>
            <a:rPr lang="en-US" dirty="0" smtClean="0"/>
            <a:t>Signals Corporate Leadership</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EA7773B0-237D-4AFC-A768-483B42DB0356}" srcId="{F7E6D15C-C074-4886-950F-4642BDDD3A31}" destId="{13D24530-532F-4C29-ADDF-CD1D3E7E0BD6}" srcOrd="0" destOrd="0" parTransId="{EE590FB3-E9F2-472B-B4E5-8662AC0B1D54}" sibTransId="{444073F3-7168-42FB-B119-0BB9BDB789C7}"/>
    <dgm:cxn modelId="{11E0B08C-D7A3-4698-A9EE-8CA0FFD1ED99}" type="presOf" srcId="{444073F3-7168-42FB-B119-0BB9BDB789C7}" destId="{5D4548E7-FA51-464C-B1D9-A9CD0222293D}" srcOrd="0" destOrd="0" presId="urn:microsoft.com/office/officeart/2005/8/layout/cycle6"/>
    <dgm:cxn modelId="{625BFB18-4EDE-4846-9DF3-9F1ADE5EFEFB}" type="presOf" srcId="{8B67C2BE-0102-4CFC-8766-A342D04AB13E}" destId="{2C535E20-07C4-477E-A5EE-B1959366F6F3}" srcOrd="0" destOrd="0" presId="urn:microsoft.com/office/officeart/2005/8/layout/cycle6"/>
    <dgm:cxn modelId="{BDFAAAEA-87C4-4221-A096-E5AAEB579884}" type="presOf" srcId="{D912ACC9-C282-4E05-8C77-0B34FADBD0DC}" destId="{A9FEFB65-0924-444F-A9E2-6559494D92F8}" srcOrd="0" destOrd="0" presId="urn:microsoft.com/office/officeart/2005/8/layout/cycle6"/>
    <dgm:cxn modelId="{F5FE425A-4DB4-441C-9597-7950A4B2CA9F}" srcId="{F7E6D15C-C074-4886-950F-4642BDDD3A31}" destId="{1BDF16FB-7FA0-4AAE-9FC6-7822437F10E5}" srcOrd="2" destOrd="0" parTransId="{2FFB74F2-4F98-431B-BADA-5F8735FD3A1F}" sibTransId="{8B67C2BE-0102-4CFC-8766-A342D04AB13E}"/>
    <dgm:cxn modelId="{BB8F4373-BA7C-46A6-BFBC-3407E00FC5A9}" type="presOf" srcId="{13D24530-532F-4C29-ADDF-CD1D3E7E0BD6}" destId="{F35B375D-BEB5-497A-858D-BEAA9914CB11}" srcOrd="0" destOrd="0" presId="urn:microsoft.com/office/officeart/2005/8/layout/cycle6"/>
    <dgm:cxn modelId="{5B4E2B5D-96BE-4B3F-966F-984F94724DA0}" type="presOf" srcId="{2802E7F3-4FC0-4CEE-AF65-804837D03ECC}" destId="{899D1750-6099-4F5F-8166-F9807F569BC6}" srcOrd="0" destOrd="0" presId="urn:microsoft.com/office/officeart/2005/8/layout/cycle6"/>
    <dgm:cxn modelId="{EACF77D9-6AF5-4490-AF74-9BBB27AD1057}" type="presOf" srcId="{1BDF16FB-7FA0-4AAE-9FC6-7822437F10E5}" destId="{27E50D21-2AC0-49D5-8600-90C7B1D2926C}" srcOrd="0" destOrd="0" presId="urn:microsoft.com/office/officeart/2005/8/layout/cycle6"/>
    <dgm:cxn modelId="{59EE2D75-1673-425A-BE6A-B6574A04F55C}" type="presOf" srcId="{F7E6D15C-C074-4886-950F-4642BDDD3A31}" destId="{0BD0CAB9-4424-4961-ADBE-599512E2AA9A}" srcOrd="0" destOrd="0" presId="urn:microsoft.com/office/officeart/2005/8/layout/cycle6"/>
    <dgm:cxn modelId="{8DE2A3E6-C7E4-4945-8794-99458C08EA6D}" srcId="{F7E6D15C-C074-4886-950F-4642BDDD3A31}" destId="{2802E7F3-4FC0-4CEE-AF65-804837D03ECC}" srcOrd="1" destOrd="0" parTransId="{25B0CFD7-507A-4E99-84A2-A6F985B4C6E8}" sibTransId="{D912ACC9-C282-4E05-8C77-0B34FADBD0DC}"/>
    <dgm:cxn modelId="{DE58FC2A-EB29-42CB-9B97-A514AC307675}" type="presParOf" srcId="{0BD0CAB9-4424-4961-ADBE-599512E2AA9A}" destId="{F35B375D-BEB5-497A-858D-BEAA9914CB11}" srcOrd="0" destOrd="0" presId="urn:microsoft.com/office/officeart/2005/8/layout/cycle6"/>
    <dgm:cxn modelId="{53011ADC-F54E-440C-9E63-9F929D0F421A}" type="presParOf" srcId="{0BD0CAB9-4424-4961-ADBE-599512E2AA9A}" destId="{A2E92A37-D054-4AE9-8BAB-9EC84AD9DD94}" srcOrd="1" destOrd="0" presId="urn:microsoft.com/office/officeart/2005/8/layout/cycle6"/>
    <dgm:cxn modelId="{42F42EEB-B4F6-4EE1-AA52-4DF8544F3BC0}" type="presParOf" srcId="{0BD0CAB9-4424-4961-ADBE-599512E2AA9A}" destId="{5D4548E7-FA51-464C-B1D9-A9CD0222293D}" srcOrd="2" destOrd="0" presId="urn:microsoft.com/office/officeart/2005/8/layout/cycle6"/>
    <dgm:cxn modelId="{DCB0ACA7-ABCC-4561-B5BE-F38FD12D1ABC}" type="presParOf" srcId="{0BD0CAB9-4424-4961-ADBE-599512E2AA9A}" destId="{899D1750-6099-4F5F-8166-F9807F569BC6}" srcOrd="3" destOrd="0" presId="urn:microsoft.com/office/officeart/2005/8/layout/cycle6"/>
    <dgm:cxn modelId="{9AE89839-5BF7-4579-B437-DC8C9B0017C6}" type="presParOf" srcId="{0BD0CAB9-4424-4961-ADBE-599512E2AA9A}" destId="{8FC18970-88EE-4B7A-AC05-180E9B2AB245}" srcOrd="4" destOrd="0" presId="urn:microsoft.com/office/officeart/2005/8/layout/cycle6"/>
    <dgm:cxn modelId="{E08ACDE1-A9D0-4873-95D7-E3961E23393E}" type="presParOf" srcId="{0BD0CAB9-4424-4961-ADBE-599512E2AA9A}" destId="{A9FEFB65-0924-444F-A9E2-6559494D92F8}" srcOrd="5" destOrd="0" presId="urn:microsoft.com/office/officeart/2005/8/layout/cycle6"/>
    <dgm:cxn modelId="{4D932662-A08B-4BEC-AA86-7D2EAA6384C5}" type="presParOf" srcId="{0BD0CAB9-4424-4961-ADBE-599512E2AA9A}" destId="{27E50D21-2AC0-49D5-8600-90C7B1D2926C}" srcOrd="6" destOrd="0" presId="urn:microsoft.com/office/officeart/2005/8/layout/cycle6"/>
    <dgm:cxn modelId="{B3C2378D-8D7B-4CCE-BDC3-11537D710A53}" type="presParOf" srcId="{0BD0CAB9-4424-4961-ADBE-599512E2AA9A}" destId="{D679B8A2-E0A4-4887-B31F-BD519D0B125B}" srcOrd="7" destOrd="0" presId="urn:microsoft.com/office/officeart/2005/8/layout/cycle6"/>
    <dgm:cxn modelId="{DEDC6D20-18C9-41C9-979D-502F4BADC579}"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dgm:t>
        <a:bodyPr/>
        <a:lstStyle/>
        <a:p>
          <a:r>
            <a:rPr lang="en-US" dirty="0" smtClean="0"/>
            <a:t>Incentivizes Employees</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tx1">
            <a:lumMod val="40000"/>
            <a:lumOff val="60000"/>
          </a:schemeClr>
        </a:solidFill>
      </dgm:spPr>
      <dgm:t>
        <a:bodyPr/>
        <a:lstStyle/>
        <a:p>
          <a:r>
            <a:rPr lang="en-US" dirty="0" smtClean="0"/>
            <a:t> </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tx1">
            <a:lumMod val="40000"/>
            <a:lumOff val="60000"/>
          </a:schemeClr>
        </a:solidFill>
      </dgm:spPr>
      <dgm:t>
        <a:bodyPr/>
        <a:lstStyle/>
        <a:p>
          <a:r>
            <a:rPr lang="en-US" dirty="0" smtClean="0"/>
            <a:t> </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F7849672-8BFD-4EE1-99E3-096013DCC358}" type="presOf" srcId="{13D24530-532F-4C29-ADDF-CD1D3E7E0BD6}" destId="{F35B375D-BEB5-497A-858D-BEAA9914CB11}" srcOrd="0" destOrd="0" presId="urn:microsoft.com/office/officeart/2005/8/layout/cycle6"/>
    <dgm:cxn modelId="{272129B0-687A-441A-9438-AD0AC65270BC}" type="presOf" srcId="{444073F3-7168-42FB-B119-0BB9BDB789C7}" destId="{5D4548E7-FA51-464C-B1D9-A9CD0222293D}" srcOrd="0" destOrd="0" presId="urn:microsoft.com/office/officeart/2005/8/layout/cycle6"/>
    <dgm:cxn modelId="{F5FE425A-4DB4-441C-9597-7950A4B2CA9F}" srcId="{F7E6D15C-C074-4886-950F-4642BDDD3A31}" destId="{1BDF16FB-7FA0-4AAE-9FC6-7822437F10E5}" srcOrd="2" destOrd="0" parTransId="{2FFB74F2-4F98-431B-BADA-5F8735FD3A1F}" sibTransId="{8B67C2BE-0102-4CFC-8766-A342D04AB13E}"/>
    <dgm:cxn modelId="{1DF55C5D-FB9B-48A4-9AC8-BEB11FE6A170}" type="presOf" srcId="{2802E7F3-4FC0-4CEE-AF65-804837D03ECC}" destId="{899D1750-6099-4F5F-8166-F9807F569BC6}" srcOrd="0" destOrd="0" presId="urn:microsoft.com/office/officeart/2005/8/layout/cycle6"/>
    <dgm:cxn modelId="{EA7773B0-237D-4AFC-A768-483B42DB0356}" srcId="{F7E6D15C-C074-4886-950F-4642BDDD3A31}" destId="{13D24530-532F-4C29-ADDF-CD1D3E7E0BD6}" srcOrd="0" destOrd="0" parTransId="{EE590FB3-E9F2-472B-B4E5-8662AC0B1D54}" sibTransId="{444073F3-7168-42FB-B119-0BB9BDB789C7}"/>
    <dgm:cxn modelId="{8DE2A3E6-C7E4-4945-8794-99458C08EA6D}" srcId="{F7E6D15C-C074-4886-950F-4642BDDD3A31}" destId="{2802E7F3-4FC0-4CEE-AF65-804837D03ECC}" srcOrd="1" destOrd="0" parTransId="{25B0CFD7-507A-4E99-84A2-A6F985B4C6E8}" sibTransId="{D912ACC9-C282-4E05-8C77-0B34FADBD0DC}"/>
    <dgm:cxn modelId="{E91694A9-6F81-4CAB-ADAC-3B1D0D3FE3BC}" type="presOf" srcId="{1BDF16FB-7FA0-4AAE-9FC6-7822437F10E5}" destId="{27E50D21-2AC0-49D5-8600-90C7B1D2926C}" srcOrd="0" destOrd="0" presId="urn:microsoft.com/office/officeart/2005/8/layout/cycle6"/>
    <dgm:cxn modelId="{A6CE6FCB-CE4C-49E1-B6CE-7FA61AC045E9}" type="presOf" srcId="{8B67C2BE-0102-4CFC-8766-A342D04AB13E}" destId="{2C535E20-07C4-477E-A5EE-B1959366F6F3}" srcOrd="0" destOrd="0" presId="urn:microsoft.com/office/officeart/2005/8/layout/cycle6"/>
    <dgm:cxn modelId="{D651096E-F8D5-48B7-96C0-62678FA13B8F}" type="presOf" srcId="{D912ACC9-C282-4E05-8C77-0B34FADBD0DC}" destId="{A9FEFB65-0924-444F-A9E2-6559494D92F8}" srcOrd="0" destOrd="0" presId="urn:microsoft.com/office/officeart/2005/8/layout/cycle6"/>
    <dgm:cxn modelId="{7EE9EECA-79C7-4BCF-8028-B98CF560A006}" type="presOf" srcId="{F7E6D15C-C074-4886-950F-4642BDDD3A31}" destId="{0BD0CAB9-4424-4961-ADBE-599512E2AA9A}" srcOrd="0" destOrd="0" presId="urn:microsoft.com/office/officeart/2005/8/layout/cycle6"/>
    <dgm:cxn modelId="{78DC9122-5B46-4717-BEA1-FEA8ACF0B21D}" type="presParOf" srcId="{0BD0CAB9-4424-4961-ADBE-599512E2AA9A}" destId="{F35B375D-BEB5-497A-858D-BEAA9914CB11}" srcOrd="0" destOrd="0" presId="urn:microsoft.com/office/officeart/2005/8/layout/cycle6"/>
    <dgm:cxn modelId="{57EB4858-0573-4D87-BB02-C2CCED633FDC}" type="presParOf" srcId="{0BD0CAB9-4424-4961-ADBE-599512E2AA9A}" destId="{A2E92A37-D054-4AE9-8BAB-9EC84AD9DD94}" srcOrd="1" destOrd="0" presId="urn:microsoft.com/office/officeart/2005/8/layout/cycle6"/>
    <dgm:cxn modelId="{B5DA59FA-2BEC-46F1-9218-E885AD4D72FD}" type="presParOf" srcId="{0BD0CAB9-4424-4961-ADBE-599512E2AA9A}" destId="{5D4548E7-FA51-464C-B1D9-A9CD0222293D}" srcOrd="2" destOrd="0" presId="urn:microsoft.com/office/officeart/2005/8/layout/cycle6"/>
    <dgm:cxn modelId="{07DD71E0-F511-424B-94C1-18290F8EE118}" type="presParOf" srcId="{0BD0CAB9-4424-4961-ADBE-599512E2AA9A}" destId="{899D1750-6099-4F5F-8166-F9807F569BC6}" srcOrd="3" destOrd="0" presId="urn:microsoft.com/office/officeart/2005/8/layout/cycle6"/>
    <dgm:cxn modelId="{B2B0C909-43D2-4A6B-A3ED-770320DE3C46}" type="presParOf" srcId="{0BD0CAB9-4424-4961-ADBE-599512E2AA9A}" destId="{8FC18970-88EE-4B7A-AC05-180E9B2AB245}" srcOrd="4" destOrd="0" presId="urn:microsoft.com/office/officeart/2005/8/layout/cycle6"/>
    <dgm:cxn modelId="{4AEB51E5-C444-4C33-8519-D9592D22195C}" type="presParOf" srcId="{0BD0CAB9-4424-4961-ADBE-599512E2AA9A}" destId="{A9FEFB65-0924-444F-A9E2-6559494D92F8}" srcOrd="5" destOrd="0" presId="urn:microsoft.com/office/officeart/2005/8/layout/cycle6"/>
    <dgm:cxn modelId="{8AC061ED-D2B1-42AE-AD82-79D97982EE5E}" type="presParOf" srcId="{0BD0CAB9-4424-4961-ADBE-599512E2AA9A}" destId="{27E50D21-2AC0-49D5-8600-90C7B1D2926C}" srcOrd="6" destOrd="0" presId="urn:microsoft.com/office/officeart/2005/8/layout/cycle6"/>
    <dgm:cxn modelId="{E68B9C9F-C934-43DB-BE8C-2AD59B4F99AE}" type="presParOf" srcId="{0BD0CAB9-4424-4961-ADBE-599512E2AA9A}" destId="{D679B8A2-E0A4-4887-B31F-BD519D0B125B}" srcOrd="7" destOrd="0" presId="urn:microsoft.com/office/officeart/2005/8/layout/cycle6"/>
    <dgm:cxn modelId="{9A196281-97E9-44B2-AFB3-764B6F2617D1}"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a:solidFill>
          <a:schemeClr val="tx1">
            <a:lumMod val="40000"/>
            <a:lumOff val="60000"/>
          </a:schemeClr>
        </a:solidFill>
      </dgm:spPr>
      <dgm:t>
        <a:bodyPr/>
        <a:lstStyle/>
        <a:p>
          <a:r>
            <a:rPr lang="en-US" dirty="0" smtClean="0"/>
            <a:t> </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accent3"/>
        </a:solidFill>
      </dgm:spPr>
      <dgm:t>
        <a:bodyPr/>
        <a:lstStyle/>
        <a:p>
          <a:r>
            <a:rPr lang="en-US" dirty="0" smtClean="0"/>
            <a:t>Complements Sustainability Efforts</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tx1">
            <a:lumMod val="40000"/>
            <a:lumOff val="60000"/>
          </a:schemeClr>
        </a:solidFill>
      </dgm:spPr>
      <dgm:t>
        <a:bodyPr/>
        <a:lstStyle/>
        <a:p>
          <a:r>
            <a:rPr lang="en-US" dirty="0" smtClean="0"/>
            <a:t> </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EA7773B0-237D-4AFC-A768-483B42DB0356}" srcId="{F7E6D15C-C074-4886-950F-4642BDDD3A31}" destId="{13D24530-532F-4C29-ADDF-CD1D3E7E0BD6}" srcOrd="0" destOrd="0" parTransId="{EE590FB3-E9F2-472B-B4E5-8662AC0B1D54}" sibTransId="{444073F3-7168-42FB-B119-0BB9BDB789C7}"/>
    <dgm:cxn modelId="{B98139B5-B6F9-4681-85CD-1A2B5A2E400B}" type="presOf" srcId="{2802E7F3-4FC0-4CEE-AF65-804837D03ECC}" destId="{899D1750-6099-4F5F-8166-F9807F569BC6}" srcOrd="0" destOrd="0" presId="urn:microsoft.com/office/officeart/2005/8/layout/cycle6"/>
    <dgm:cxn modelId="{A8754FD8-615E-40FF-9BC3-9372B6E2886F}" type="presOf" srcId="{1BDF16FB-7FA0-4AAE-9FC6-7822437F10E5}" destId="{27E50D21-2AC0-49D5-8600-90C7B1D2926C}" srcOrd="0" destOrd="0" presId="urn:microsoft.com/office/officeart/2005/8/layout/cycle6"/>
    <dgm:cxn modelId="{7D59F845-4334-481B-985C-2EA64430CEB4}" type="presOf" srcId="{F7E6D15C-C074-4886-950F-4642BDDD3A31}" destId="{0BD0CAB9-4424-4961-ADBE-599512E2AA9A}" srcOrd="0" destOrd="0" presId="urn:microsoft.com/office/officeart/2005/8/layout/cycle6"/>
    <dgm:cxn modelId="{C537F689-753C-4BE1-8F26-02BB05F27C6F}" type="presOf" srcId="{13D24530-532F-4C29-ADDF-CD1D3E7E0BD6}" destId="{F35B375D-BEB5-497A-858D-BEAA9914CB11}" srcOrd="0" destOrd="0" presId="urn:microsoft.com/office/officeart/2005/8/layout/cycle6"/>
    <dgm:cxn modelId="{F5FE425A-4DB4-441C-9597-7950A4B2CA9F}" srcId="{F7E6D15C-C074-4886-950F-4642BDDD3A31}" destId="{1BDF16FB-7FA0-4AAE-9FC6-7822437F10E5}" srcOrd="2" destOrd="0" parTransId="{2FFB74F2-4F98-431B-BADA-5F8735FD3A1F}" sibTransId="{8B67C2BE-0102-4CFC-8766-A342D04AB13E}"/>
    <dgm:cxn modelId="{2E7BC9FA-8CCA-44D7-AB36-D0816741B923}" type="presOf" srcId="{D912ACC9-C282-4E05-8C77-0B34FADBD0DC}" destId="{A9FEFB65-0924-444F-A9E2-6559494D92F8}" srcOrd="0" destOrd="0" presId="urn:microsoft.com/office/officeart/2005/8/layout/cycle6"/>
    <dgm:cxn modelId="{DB56112B-5937-447B-82EF-D19CCB2B280F}" type="presOf" srcId="{444073F3-7168-42FB-B119-0BB9BDB789C7}" destId="{5D4548E7-FA51-464C-B1D9-A9CD0222293D}" srcOrd="0" destOrd="0" presId="urn:microsoft.com/office/officeart/2005/8/layout/cycle6"/>
    <dgm:cxn modelId="{7BDEEE14-D96E-4FED-A612-6CE1F5C54DF8}" type="presOf" srcId="{8B67C2BE-0102-4CFC-8766-A342D04AB13E}" destId="{2C535E20-07C4-477E-A5EE-B1959366F6F3}" srcOrd="0" destOrd="0" presId="urn:microsoft.com/office/officeart/2005/8/layout/cycle6"/>
    <dgm:cxn modelId="{8DE2A3E6-C7E4-4945-8794-99458C08EA6D}" srcId="{F7E6D15C-C074-4886-950F-4642BDDD3A31}" destId="{2802E7F3-4FC0-4CEE-AF65-804837D03ECC}" srcOrd="1" destOrd="0" parTransId="{25B0CFD7-507A-4E99-84A2-A6F985B4C6E8}" sibTransId="{D912ACC9-C282-4E05-8C77-0B34FADBD0DC}"/>
    <dgm:cxn modelId="{65EF9C40-00AA-45B5-BFA6-393929EBE9C2}" type="presParOf" srcId="{0BD0CAB9-4424-4961-ADBE-599512E2AA9A}" destId="{F35B375D-BEB5-497A-858D-BEAA9914CB11}" srcOrd="0" destOrd="0" presId="urn:microsoft.com/office/officeart/2005/8/layout/cycle6"/>
    <dgm:cxn modelId="{BCCAEF6B-2C51-466B-B95E-EE558819BC84}" type="presParOf" srcId="{0BD0CAB9-4424-4961-ADBE-599512E2AA9A}" destId="{A2E92A37-D054-4AE9-8BAB-9EC84AD9DD94}" srcOrd="1" destOrd="0" presId="urn:microsoft.com/office/officeart/2005/8/layout/cycle6"/>
    <dgm:cxn modelId="{1C2ADEF1-25B4-4CB4-8B27-FEEE1739E40A}" type="presParOf" srcId="{0BD0CAB9-4424-4961-ADBE-599512E2AA9A}" destId="{5D4548E7-FA51-464C-B1D9-A9CD0222293D}" srcOrd="2" destOrd="0" presId="urn:microsoft.com/office/officeart/2005/8/layout/cycle6"/>
    <dgm:cxn modelId="{C009917E-72FA-43CC-BCF1-7EAB22896428}" type="presParOf" srcId="{0BD0CAB9-4424-4961-ADBE-599512E2AA9A}" destId="{899D1750-6099-4F5F-8166-F9807F569BC6}" srcOrd="3" destOrd="0" presId="urn:microsoft.com/office/officeart/2005/8/layout/cycle6"/>
    <dgm:cxn modelId="{7A9A3206-477C-488B-AC31-1EAAE0629270}" type="presParOf" srcId="{0BD0CAB9-4424-4961-ADBE-599512E2AA9A}" destId="{8FC18970-88EE-4B7A-AC05-180E9B2AB245}" srcOrd="4" destOrd="0" presId="urn:microsoft.com/office/officeart/2005/8/layout/cycle6"/>
    <dgm:cxn modelId="{355C9B96-A15C-4951-8C9F-2B8FABE39477}" type="presParOf" srcId="{0BD0CAB9-4424-4961-ADBE-599512E2AA9A}" destId="{A9FEFB65-0924-444F-A9E2-6559494D92F8}" srcOrd="5" destOrd="0" presId="urn:microsoft.com/office/officeart/2005/8/layout/cycle6"/>
    <dgm:cxn modelId="{B753480C-4D7E-4A4D-8B1A-A9C3DC23753C}" type="presParOf" srcId="{0BD0CAB9-4424-4961-ADBE-599512E2AA9A}" destId="{27E50D21-2AC0-49D5-8600-90C7B1D2926C}" srcOrd="6" destOrd="0" presId="urn:microsoft.com/office/officeart/2005/8/layout/cycle6"/>
    <dgm:cxn modelId="{7DF5ECE1-46D6-4625-87AF-08A3F4F81D8F}" type="presParOf" srcId="{0BD0CAB9-4424-4961-ADBE-599512E2AA9A}" destId="{D679B8A2-E0A4-4887-B31F-BD519D0B125B}" srcOrd="7" destOrd="0" presId="urn:microsoft.com/office/officeart/2005/8/layout/cycle6"/>
    <dgm:cxn modelId="{65EA5D85-51D1-4EE1-900F-949452357DEF}"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a:solidFill>
          <a:schemeClr val="tx1">
            <a:lumMod val="40000"/>
            <a:lumOff val="60000"/>
          </a:schemeClr>
        </a:solidFill>
      </dgm:spPr>
      <dgm:t>
        <a:bodyPr/>
        <a:lstStyle/>
        <a:p>
          <a:r>
            <a:rPr lang="en-US" dirty="0" smtClean="0"/>
            <a:t> </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tx1">
            <a:lumMod val="40000"/>
            <a:lumOff val="60000"/>
          </a:schemeClr>
        </a:solidFill>
      </dgm:spPr>
      <dgm:t>
        <a:bodyPr/>
        <a:lstStyle/>
        <a:p>
          <a:r>
            <a:rPr lang="en-US" dirty="0" smtClean="0"/>
            <a:t> </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accent6"/>
        </a:solidFill>
      </dgm:spPr>
      <dgm:t>
        <a:bodyPr/>
        <a:lstStyle/>
        <a:p>
          <a:r>
            <a:rPr lang="en-US" dirty="0" smtClean="0"/>
            <a:t>Signals Corporate Leadership </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F5FE425A-4DB4-441C-9597-7950A4B2CA9F}" srcId="{F7E6D15C-C074-4886-950F-4642BDDD3A31}" destId="{1BDF16FB-7FA0-4AAE-9FC6-7822437F10E5}" srcOrd="2" destOrd="0" parTransId="{2FFB74F2-4F98-431B-BADA-5F8735FD3A1F}" sibTransId="{8B67C2BE-0102-4CFC-8766-A342D04AB13E}"/>
    <dgm:cxn modelId="{EA7773B0-237D-4AFC-A768-483B42DB0356}" srcId="{F7E6D15C-C074-4886-950F-4642BDDD3A31}" destId="{13D24530-532F-4C29-ADDF-CD1D3E7E0BD6}" srcOrd="0" destOrd="0" parTransId="{EE590FB3-E9F2-472B-B4E5-8662AC0B1D54}" sibTransId="{444073F3-7168-42FB-B119-0BB9BDB789C7}"/>
    <dgm:cxn modelId="{5DB91A47-3CFC-4A46-82C9-5FFCC2901053}" type="presOf" srcId="{444073F3-7168-42FB-B119-0BB9BDB789C7}" destId="{5D4548E7-FA51-464C-B1D9-A9CD0222293D}" srcOrd="0" destOrd="0" presId="urn:microsoft.com/office/officeart/2005/8/layout/cycle6"/>
    <dgm:cxn modelId="{F8E8C22B-F3EC-4EB1-A27B-41D9A5C60A31}" type="presOf" srcId="{13D24530-532F-4C29-ADDF-CD1D3E7E0BD6}" destId="{F35B375D-BEB5-497A-858D-BEAA9914CB11}" srcOrd="0" destOrd="0" presId="urn:microsoft.com/office/officeart/2005/8/layout/cycle6"/>
    <dgm:cxn modelId="{8C4DCE51-C4DD-4B33-8C0E-BA12F5E0E62C}" type="presOf" srcId="{F7E6D15C-C074-4886-950F-4642BDDD3A31}" destId="{0BD0CAB9-4424-4961-ADBE-599512E2AA9A}" srcOrd="0" destOrd="0" presId="urn:microsoft.com/office/officeart/2005/8/layout/cycle6"/>
    <dgm:cxn modelId="{8DE2A3E6-C7E4-4945-8794-99458C08EA6D}" srcId="{F7E6D15C-C074-4886-950F-4642BDDD3A31}" destId="{2802E7F3-4FC0-4CEE-AF65-804837D03ECC}" srcOrd="1" destOrd="0" parTransId="{25B0CFD7-507A-4E99-84A2-A6F985B4C6E8}" sibTransId="{D912ACC9-C282-4E05-8C77-0B34FADBD0DC}"/>
    <dgm:cxn modelId="{BDF583DD-3AF4-4D9D-90BA-72622EFB5F01}" type="presOf" srcId="{1BDF16FB-7FA0-4AAE-9FC6-7822437F10E5}" destId="{27E50D21-2AC0-49D5-8600-90C7B1D2926C}" srcOrd="0" destOrd="0" presId="urn:microsoft.com/office/officeart/2005/8/layout/cycle6"/>
    <dgm:cxn modelId="{DE659190-806A-4DCC-B53F-C8337D9C7F58}" type="presOf" srcId="{2802E7F3-4FC0-4CEE-AF65-804837D03ECC}" destId="{899D1750-6099-4F5F-8166-F9807F569BC6}" srcOrd="0" destOrd="0" presId="urn:microsoft.com/office/officeart/2005/8/layout/cycle6"/>
    <dgm:cxn modelId="{7A3AA2EE-2238-410C-ABE9-A12B35F33768}" type="presOf" srcId="{D912ACC9-C282-4E05-8C77-0B34FADBD0DC}" destId="{A9FEFB65-0924-444F-A9E2-6559494D92F8}" srcOrd="0" destOrd="0" presId="urn:microsoft.com/office/officeart/2005/8/layout/cycle6"/>
    <dgm:cxn modelId="{9E8FB1B7-975F-47BB-A657-6DD52487404D}" type="presOf" srcId="{8B67C2BE-0102-4CFC-8766-A342D04AB13E}" destId="{2C535E20-07C4-477E-A5EE-B1959366F6F3}" srcOrd="0" destOrd="0" presId="urn:microsoft.com/office/officeart/2005/8/layout/cycle6"/>
    <dgm:cxn modelId="{925E95F0-A340-4B6F-8059-B59C4B4B3052}" type="presParOf" srcId="{0BD0CAB9-4424-4961-ADBE-599512E2AA9A}" destId="{F35B375D-BEB5-497A-858D-BEAA9914CB11}" srcOrd="0" destOrd="0" presId="urn:microsoft.com/office/officeart/2005/8/layout/cycle6"/>
    <dgm:cxn modelId="{6381BB85-2AC7-4D83-BABA-F4615F93EC46}" type="presParOf" srcId="{0BD0CAB9-4424-4961-ADBE-599512E2AA9A}" destId="{A2E92A37-D054-4AE9-8BAB-9EC84AD9DD94}" srcOrd="1" destOrd="0" presId="urn:microsoft.com/office/officeart/2005/8/layout/cycle6"/>
    <dgm:cxn modelId="{DB4F658E-8869-4086-8D38-1C30817750FB}" type="presParOf" srcId="{0BD0CAB9-4424-4961-ADBE-599512E2AA9A}" destId="{5D4548E7-FA51-464C-B1D9-A9CD0222293D}" srcOrd="2" destOrd="0" presId="urn:microsoft.com/office/officeart/2005/8/layout/cycle6"/>
    <dgm:cxn modelId="{34C96844-6B42-4FA1-9AB6-F5536193181C}" type="presParOf" srcId="{0BD0CAB9-4424-4961-ADBE-599512E2AA9A}" destId="{899D1750-6099-4F5F-8166-F9807F569BC6}" srcOrd="3" destOrd="0" presId="urn:microsoft.com/office/officeart/2005/8/layout/cycle6"/>
    <dgm:cxn modelId="{BDFA2175-2532-40A6-9D04-941589D31EE4}" type="presParOf" srcId="{0BD0CAB9-4424-4961-ADBE-599512E2AA9A}" destId="{8FC18970-88EE-4B7A-AC05-180E9B2AB245}" srcOrd="4" destOrd="0" presId="urn:microsoft.com/office/officeart/2005/8/layout/cycle6"/>
    <dgm:cxn modelId="{E2B0EAFE-BF3B-4D77-B63C-6942DF357363}" type="presParOf" srcId="{0BD0CAB9-4424-4961-ADBE-599512E2AA9A}" destId="{A9FEFB65-0924-444F-A9E2-6559494D92F8}" srcOrd="5" destOrd="0" presId="urn:microsoft.com/office/officeart/2005/8/layout/cycle6"/>
    <dgm:cxn modelId="{05DF07E3-EB27-4736-B216-AE117464FBE7}" type="presParOf" srcId="{0BD0CAB9-4424-4961-ADBE-599512E2AA9A}" destId="{27E50D21-2AC0-49D5-8600-90C7B1D2926C}" srcOrd="6" destOrd="0" presId="urn:microsoft.com/office/officeart/2005/8/layout/cycle6"/>
    <dgm:cxn modelId="{92D6A032-00A1-492A-B2D9-65671970CEBA}" type="presParOf" srcId="{0BD0CAB9-4424-4961-ADBE-599512E2AA9A}" destId="{D679B8A2-E0A4-4887-B31F-BD519D0B125B}" srcOrd="7" destOrd="0" presId="urn:microsoft.com/office/officeart/2005/8/layout/cycle6"/>
    <dgm:cxn modelId="{4797715A-0884-47B6-B30B-06426E1F31FF}"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893F1A-7E77-4608-B88E-B3404A5A64C7}" type="doc">
      <dgm:prSet loTypeId="urn:microsoft.com/office/officeart/2005/8/layout/hProcess9" loCatId="process" qsTypeId="urn:microsoft.com/office/officeart/2005/8/quickstyle/simple1" qsCatId="simple" csTypeId="urn:microsoft.com/office/officeart/2005/8/colors/colorful3" csCatId="colorful" phldr="1"/>
      <dgm:spPr/>
      <dgm:t>
        <a:bodyPr/>
        <a:lstStyle/>
        <a:p>
          <a:endParaRPr lang="en-US"/>
        </a:p>
      </dgm:t>
    </dgm:pt>
    <dgm:pt modelId="{0383FC74-6FBB-4EB0-B091-EC7EAC28B9C1}">
      <dgm:prSet phldrT="[Text]"/>
      <dgm:spPr/>
      <dgm:t>
        <a:bodyPr/>
        <a:lstStyle/>
        <a:p>
          <a:r>
            <a:rPr lang="en-US" dirty="0" smtClean="0"/>
            <a:t>Program Background</a:t>
          </a:r>
          <a:endParaRPr lang="en-US" dirty="0"/>
        </a:p>
      </dgm:t>
    </dgm:pt>
    <dgm:pt modelId="{0433EECA-2834-41C9-B54F-4A7191CFB881}" type="parTrans" cxnId="{5CC34472-D042-4AE1-8394-4298794CD023}">
      <dgm:prSet/>
      <dgm:spPr/>
      <dgm:t>
        <a:bodyPr/>
        <a:lstStyle/>
        <a:p>
          <a:endParaRPr lang="en-US"/>
        </a:p>
      </dgm:t>
    </dgm:pt>
    <dgm:pt modelId="{E76CDA56-9449-4F88-91DB-765EC88E5BDC}" type="sibTrans" cxnId="{5CC34472-D042-4AE1-8394-4298794CD023}">
      <dgm:prSet/>
      <dgm:spPr/>
      <dgm:t>
        <a:bodyPr/>
        <a:lstStyle/>
        <a:p>
          <a:endParaRPr lang="en-US"/>
        </a:p>
      </dgm:t>
    </dgm:pt>
    <dgm:pt modelId="{7D3A90A9-0985-47D5-A463-B4D06016DD81}">
      <dgm:prSet phldrT="[Text]"/>
      <dgm:spPr/>
      <dgm:t>
        <a:bodyPr/>
        <a:lstStyle/>
        <a:p>
          <a:r>
            <a:rPr lang="en-US" dirty="0" smtClean="0"/>
            <a:t>Goals and Progress</a:t>
          </a:r>
          <a:endParaRPr lang="en-US" dirty="0"/>
        </a:p>
      </dgm:t>
    </dgm:pt>
    <dgm:pt modelId="{3E17D56F-DE9F-4EE6-AE5A-C715E61DC251}" type="parTrans" cxnId="{F61B6037-5128-44CE-A433-00101DBB7393}">
      <dgm:prSet/>
      <dgm:spPr/>
      <dgm:t>
        <a:bodyPr/>
        <a:lstStyle/>
        <a:p>
          <a:endParaRPr lang="en-US"/>
        </a:p>
      </dgm:t>
    </dgm:pt>
    <dgm:pt modelId="{D5105CCA-53A3-452D-B664-EB64591EA53A}" type="sibTrans" cxnId="{F61B6037-5128-44CE-A433-00101DBB7393}">
      <dgm:prSet/>
      <dgm:spPr/>
      <dgm:t>
        <a:bodyPr/>
        <a:lstStyle/>
        <a:p>
          <a:endParaRPr lang="en-US"/>
        </a:p>
      </dgm:t>
    </dgm:pt>
    <dgm:pt modelId="{BE8F9308-F1FD-4CB0-8148-A9E31F332D7E}">
      <dgm:prSet phldrT="[Text]"/>
      <dgm:spPr/>
      <dgm:t>
        <a:bodyPr/>
        <a:lstStyle/>
        <a:p>
          <a:r>
            <a:rPr lang="en-US" dirty="0" smtClean="0"/>
            <a:t>Demand Assessment</a:t>
          </a:r>
          <a:endParaRPr lang="en-US" dirty="0"/>
        </a:p>
      </dgm:t>
    </dgm:pt>
    <dgm:pt modelId="{A13B3117-9D79-4809-BE1C-851C5FAB22EB}" type="parTrans" cxnId="{3B03BC17-9394-4009-8FFB-0A8D47DEC704}">
      <dgm:prSet/>
      <dgm:spPr/>
      <dgm:t>
        <a:bodyPr/>
        <a:lstStyle/>
        <a:p>
          <a:endParaRPr lang="en-US"/>
        </a:p>
      </dgm:t>
    </dgm:pt>
    <dgm:pt modelId="{BB417E8C-2DDF-4916-8986-DBC3DA7F686A}" type="sibTrans" cxnId="{3B03BC17-9394-4009-8FFB-0A8D47DEC704}">
      <dgm:prSet/>
      <dgm:spPr/>
      <dgm:t>
        <a:bodyPr/>
        <a:lstStyle/>
        <a:p>
          <a:endParaRPr lang="en-US"/>
        </a:p>
      </dgm:t>
    </dgm:pt>
    <dgm:pt modelId="{7BED1C37-F8FC-47CE-AF7A-59AF80AE65AC}">
      <dgm:prSet phldrT="[Text]"/>
      <dgm:spPr>
        <a:solidFill>
          <a:schemeClr val="accent1"/>
        </a:solidFill>
      </dgm:spPr>
      <dgm:t>
        <a:bodyPr/>
        <a:lstStyle/>
        <a:p>
          <a:r>
            <a:rPr lang="en-US" dirty="0" smtClean="0"/>
            <a:t>Procurement &amp; Installation</a:t>
          </a:r>
          <a:endParaRPr lang="en-US" dirty="0"/>
        </a:p>
      </dgm:t>
    </dgm:pt>
    <dgm:pt modelId="{C9B97A6C-688A-4C81-8878-71AB47CE68B4}" type="parTrans" cxnId="{2856CD05-1C44-40F8-B2F0-2E0E18D6FFA2}">
      <dgm:prSet/>
      <dgm:spPr/>
      <dgm:t>
        <a:bodyPr/>
        <a:lstStyle/>
        <a:p>
          <a:endParaRPr lang="en-US"/>
        </a:p>
      </dgm:t>
    </dgm:pt>
    <dgm:pt modelId="{6C332AE2-8577-484C-AE68-C6577FFFD2BD}" type="sibTrans" cxnId="{2856CD05-1C44-40F8-B2F0-2E0E18D6FFA2}">
      <dgm:prSet/>
      <dgm:spPr/>
      <dgm:t>
        <a:bodyPr/>
        <a:lstStyle/>
        <a:p>
          <a:endParaRPr lang="en-US"/>
        </a:p>
      </dgm:t>
    </dgm:pt>
    <dgm:pt modelId="{12510EDF-1076-46CA-8B6F-C3BEAB2C7DEF}">
      <dgm:prSet phldrT="[Text]"/>
      <dgm:spPr>
        <a:solidFill>
          <a:schemeClr val="accent1"/>
        </a:solidFill>
      </dgm:spPr>
      <dgm:t>
        <a:bodyPr/>
        <a:lstStyle/>
        <a:p>
          <a:r>
            <a:rPr lang="en-US" dirty="0" smtClean="0"/>
            <a:t>Management &amp; Policy</a:t>
          </a:r>
          <a:endParaRPr lang="en-US" dirty="0"/>
        </a:p>
      </dgm:t>
    </dgm:pt>
    <dgm:pt modelId="{C30BFAAA-0040-44F5-A13D-BFFC61475C80}" type="parTrans" cxnId="{C61C123E-C05B-4E25-8315-0D4100B26F10}">
      <dgm:prSet/>
      <dgm:spPr/>
      <dgm:t>
        <a:bodyPr/>
        <a:lstStyle/>
        <a:p>
          <a:endParaRPr lang="en-US"/>
        </a:p>
      </dgm:t>
    </dgm:pt>
    <dgm:pt modelId="{FD2328A2-198F-4960-B028-DF30963A6297}" type="sibTrans" cxnId="{C61C123E-C05B-4E25-8315-0D4100B26F10}">
      <dgm:prSet/>
      <dgm:spPr/>
      <dgm:t>
        <a:bodyPr/>
        <a:lstStyle/>
        <a:p>
          <a:endParaRPr lang="en-US"/>
        </a:p>
      </dgm:t>
    </dgm:pt>
    <dgm:pt modelId="{C43E4E2D-D60F-484F-8CC6-EC599500F03C}">
      <dgm:prSet phldrT="[Text]"/>
      <dgm:spPr/>
      <dgm:t>
        <a:bodyPr/>
        <a:lstStyle/>
        <a:p>
          <a:r>
            <a:rPr lang="en-US" dirty="0" smtClean="0"/>
            <a:t>Activity or Programs</a:t>
          </a:r>
          <a:endParaRPr lang="en-US" dirty="0"/>
        </a:p>
      </dgm:t>
    </dgm:pt>
    <dgm:pt modelId="{92635353-E3F6-4E87-9487-55CD0ABE5736}" type="parTrans" cxnId="{3F0C4913-1FD5-464A-9A08-4B70DDEE0121}">
      <dgm:prSet/>
      <dgm:spPr/>
      <dgm:t>
        <a:bodyPr/>
        <a:lstStyle/>
        <a:p>
          <a:endParaRPr lang="en-US"/>
        </a:p>
      </dgm:t>
    </dgm:pt>
    <dgm:pt modelId="{FED4D53A-5013-4962-9983-FE23F8F11DA5}" type="sibTrans" cxnId="{3F0C4913-1FD5-464A-9A08-4B70DDEE0121}">
      <dgm:prSet/>
      <dgm:spPr/>
      <dgm:t>
        <a:bodyPr/>
        <a:lstStyle/>
        <a:p>
          <a:endParaRPr lang="en-US"/>
        </a:p>
      </dgm:t>
    </dgm:pt>
    <dgm:pt modelId="{3A897D9F-AD18-4D60-9955-123512D98D8A}" type="pres">
      <dgm:prSet presAssocID="{94893F1A-7E77-4608-B88E-B3404A5A64C7}" presName="CompostProcess" presStyleCnt="0">
        <dgm:presLayoutVars>
          <dgm:dir/>
          <dgm:resizeHandles val="exact"/>
        </dgm:presLayoutVars>
      </dgm:prSet>
      <dgm:spPr/>
      <dgm:t>
        <a:bodyPr/>
        <a:lstStyle/>
        <a:p>
          <a:endParaRPr lang="en-US"/>
        </a:p>
      </dgm:t>
    </dgm:pt>
    <dgm:pt modelId="{CF37F58A-F1F0-46AC-A588-E4F7F7C2C71E}" type="pres">
      <dgm:prSet presAssocID="{94893F1A-7E77-4608-B88E-B3404A5A64C7}" presName="arrow" presStyleLbl="bgShp" presStyleIdx="0" presStyleCnt="1" custScaleX="90196" custScaleY="22077" custLinFactNeighborY="-37039"/>
      <dgm:spPr>
        <a:noFill/>
      </dgm:spPr>
      <dgm:t>
        <a:bodyPr/>
        <a:lstStyle/>
        <a:p>
          <a:endParaRPr lang="en-US"/>
        </a:p>
      </dgm:t>
    </dgm:pt>
    <dgm:pt modelId="{1779EC6B-2EFD-4805-A598-2C38A07E2945}" type="pres">
      <dgm:prSet presAssocID="{94893F1A-7E77-4608-B88E-B3404A5A64C7}" presName="linearProcess" presStyleCnt="0"/>
      <dgm:spPr/>
    </dgm:pt>
    <dgm:pt modelId="{99F149F7-2BC6-4293-841A-C334669F70FC}" type="pres">
      <dgm:prSet presAssocID="{0383FC74-6FBB-4EB0-B091-EC7EAC28B9C1}" presName="textNode" presStyleLbl="node1" presStyleIdx="0" presStyleCnt="6" custScaleY="60811">
        <dgm:presLayoutVars>
          <dgm:bulletEnabled val="1"/>
        </dgm:presLayoutVars>
      </dgm:prSet>
      <dgm:spPr/>
      <dgm:t>
        <a:bodyPr/>
        <a:lstStyle/>
        <a:p>
          <a:endParaRPr lang="en-US"/>
        </a:p>
      </dgm:t>
    </dgm:pt>
    <dgm:pt modelId="{EC8921ED-2394-4200-AEA6-255C53816990}" type="pres">
      <dgm:prSet presAssocID="{E76CDA56-9449-4F88-91DB-765EC88E5BDC}" presName="sibTrans" presStyleCnt="0"/>
      <dgm:spPr/>
    </dgm:pt>
    <dgm:pt modelId="{5FB6D21B-F149-49CA-98AD-AABF69DA20DA}" type="pres">
      <dgm:prSet presAssocID="{7D3A90A9-0985-47D5-A463-B4D06016DD81}" presName="textNode" presStyleLbl="node1" presStyleIdx="1" presStyleCnt="6" custScaleY="60811">
        <dgm:presLayoutVars>
          <dgm:bulletEnabled val="1"/>
        </dgm:presLayoutVars>
      </dgm:prSet>
      <dgm:spPr/>
      <dgm:t>
        <a:bodyPr/>
        <a:lstStyle/>
        <a:p>
          <a:endParaRPr lang="en-US"/>
        </a:p>
      </dgm:t>
    </dgm:pt>
    <dgm:pt modelId="{85845B96-F2E8-46EF-9798-40D2AF59DFF0}" type="pres">
      <dgm:prSet presAssocID="{D5105CCA-53A3-452D-B664-EB64591EA53A}" presName="sibTrans" presStyleCnt="0"/>
      <dgm:spPr/>
    </dgm:pt>
    <dgm:pt modelId="{4E6F3AFB-0D24-4EA3-86D9-A0EA752F3F11}" type="pres">
      <dgm:prSet presAssocID="{BE8F9308-F1FD-4CB0-8148-A9E31F332D7E}" presName="textNode" presStyleLbl="node1" presStyleIdx="2" presStyleCnt="6" custScaleY="60811">
        <dgm:presLayoutVars>
          <dgm:bulletEnabled val="1"/>
        </dgm:presLayoutVars>
      </dgm:prSet>
      <dgm:spPr/>
      <dgm:t>
        <a:bodyPr/>
        <a:lstStyle/>
        <a:p>
          <a:endParaRPr lang="en-US"/>
        </a:p>
      </dgm:t>
    </dgm:pt>
    <dgm:pt modelId="{55A9196D-551B-4E14-A4E7-31BFD4DAAE09}" type="pres">
      <dgm:prSet presAssocID="{BB417E8C-2DDF-4916-8986-DBC3DA7F686A}" presName="sibTrans" presStyleCnt="0"/>
      <dgm:spPr/>
    </dgm:pt>
    <dgm:pt modelId="{001354CE-3280-436D-B324-EFD882291935}" type="pres">
      <dgm:prSet presAssocID="{12510EDF-1076-46CA-8B6F-C3BEAB2C7DEF}" presName="textNode" presStyleLbl="node1" presStyleIdx="3" presStyleCnt="6" custScaleY="60811">
        <dgm:presLayoutVars>
          <dgm:bulletEnabled val="1"/>
        </dgm:presLayoutVars>
      </dgm:prSet>
      <dgm:spPr/>
      <dgm:t>
        <a:bodyPr/>
        <a:lstStyle/>
        <a:p>
          <a:endParaRPr lang="en-US"/>
        </a:p>
      </dgm:t>
    </dgm:pt>
    <dgm:pt modelId="{1542488E-B621-4D59-814B-0BA8E682B17C}" type="pres">
      <dgm:prSet presAssocID="{FD2328A2-198F-4960-B028-DF30963A6297}" presName="sibTrans" presStyleCnt="0"/>
      <dgm:spPr/>
    </dgm:pt>
    <dgm:pt modelId="{9B949693-DA22-4C02-AEE4-8F891C73F1E6}" type="pres">
      <dgm:prSet presAssocID="{7BED1C37-F8FC-47CE-AF7A-59AF80AE65AC}" presName="textNode" presStyleLbl="node1" presStyleIdx="4" presStyleCnt="6" custScaleY="60811">
        <dgm:presLayoutVars>
          <dgm:bulletEnabled val="1"/>
        </dgm:presLayoutVars>
      </dgm:prSet>
      <dgm:spPr/>
      <dgm:t>
        <a:bodyPr/>
        <a:lstStyle/>
        <a:p>
          <a:endParaRPr lang="en-US"/>
        </a:p>
      </dgm:t>
    </dgm:pt>
    <dgm:pt modelId="{EF51D7F6-CC36-41A8-97B0-38D5151C51E6}" type="pres">
      <dgm:prSet presAssocID="{6C332AE2-8577-484C-AE68-C6577FFFD2BD}" presName="sibTrans" presStyleCnt="0"/>
      <dgm:spPr/>
    </dgm:pt>
    <dgm:pt modelId="{F5757D97-2687-4EC2-AEC5-BA92C5982A4A}" type="pres">
      <dgm:prSet presAssocID="{C43E4E2D-D60F-484F-8CC6-EC599500F03C}" presName="textNode" presStyleLbl="node1" presStyleIdx="5" presStyleCnt="6" custScaleY="60811">
        <dgm:presLayoutVars>
          <dgm:bulletEnabled val="1"/>
        </dgm:presLayoutVars>
      </dgm:prSet>
      <dgm:spPr/>
      <dgm:t>
        <a:bodyPr/>
        <a:lstStyle/>
        <a:p>
          <a:endParaRPr lang="en-US"/>
        </a:p>
      </dgm:t>
    </dgm:pt>
  </dgm:ptLst>
  <dgm:cxnLst>
    <dgm:cxn modelId="{F61B6037-5128-44CE-A433-00101DBB7393}" srcId="{94893F1A-7E77-4608-B88E-B3404A5A64C7}" destId="{7D3A90A9-0985-47D5-A463-B4D06016DD81}" srcOrd="1" destOrd="0" parTransId="{3E17D56F-DE9F-4EE6-AE5A-C715E61DC251}" sibTransId="{D5105CCA-53A3-452D-B664-EB64591EA53A}"/>
    <dgm:cxn modelId="{DCE9959D-BDA2-4B34-BAB5-F868716CBCE6}" type="presOf" srcId="{7BED1C37-F8FC-47CE-AF7A-59AF80AE65AC}" destId="{9B949693-DA22-4C02-AEE4-8F891C73F1E6}" srcOrd="0" destOrd="0" presId="urn:microsoft.com/office/officeart/2005/8/layout/hProcess9"/>
    <dgm:cxn modelId="{2856CD05-1C44-40F8-B2F0-2E0E18D6FFA2}" srcId="{94893F1A-7E77-4608-B88E-B3404A5A64C7}" destId="{7BED1C37-F8FC-47CE-AF7A-59AF80AE65AC}" srcOrd="4" destOrd="0" parTransId="{C9B97A6C-688A-4C81-8878-71AB47CE68B4}" sibTransId="{6C332AE2-8577-484C-AE68-C6577FFFD2BD}"/>
    <dgm:cxn modelId="{FDFBDB47-79EB-4C8A-904A-23AFCB125241}" type="presOf" srcId="{12510EDF-1076-46CA-8B6F-C3BEAB2C7DEF}" destId="{001354CE-3280-436D-B324-EFD882291935}" srcOrd="0" destOrd="0" presId="urn:microsoft.com/office/officeart/2005/8/layout/hProcess9"/>
    <dgm:cxn modelId="{3B03BC17-9394-4009-8FFB-0A8D47DEC704}" srcId="{94893F1A-7E77-4608-B88E-B3404A5A64C7}" destId="{BE8F9308-F1FD-4CB0-8148-A9E31F332D7E}" srcOrd="2" destOrd="0" parTransId="{A13B3117-9D79-4809-BE1C-851C5FAB22EB}" sibTransId="{BB417E8C-2DDF-4916-8986-DBC3DA7F686A}"/>
    <dgm:cxn modelId="{9F73A0BC-7673-490D-B2A0-562F529C6A0C}" type="presOf" srcId="{C43E4E2D-D60F-484F-8CC6-EC599500F03C}" destId="{F5757D97-2687-4EC2-AEC5-BA92C5982A4A}" srcOrd="0" destOrd="0" presId="urn:microsoft.com/office/officeart/2005/8/layout/hProcess9"/>
    <dgm:cxn modelId="{C61C123E-C05B-4E25-8315-0D4100B26F10}" srcId="{94893F1A-7E77-4608-B88E-B3404A5A64C7}" destId="{12510EDF-1076-46CA-8B6F-C3BEAB2C7DEF}" srcOrd="3" destOrd="0" parTransId="{C30BFAAA-0040-44F5-A13D-BFFC61475C80}" sibTransId="{FD2328A2-198F-4960-B028-DF30963A6297}"/>
    <dgm:cxn modelId="{5CC34472-D042-4AE1-8394-4298794CD023}" srcId="{94893F1A-7E77-4608-B88E-B3404A5A64C7}" destId="{0383FC74-6FBB-4EB0-B091-EC7EAC28B9C1}" srcOrd="0" destOrd="0" parTransId="{0433EECA-2834-41C9-B54F-4A7191CFB881}" sibTransId="{E76CDA56-9449-4F88-91DB-765EC88E5BDC}"/>
    <dgm:cxn modelId="{C1DF7FB9-8D55-420A-8F38-27F2FA6F8F05}" type="presOf" srcId="{0383FC74-6FBB-4EB0-B091-EC7EAC28B9C1}" destId="{99F149F7-2BC6-4293-841A-C334669F70FC}" srcOrd="0" destOrd="0" presId="urn:microsoft.com/office/officeart/2005/8/layout/hProcess9"/>
    <dgm:cxn modelId="{E2DE3345-9C11-4206-9761-58C5DF9032B9}" type="presOf" srcId="{BE8F9308-F1FD-4CB0-8148-A9E31F332D7E}" destId="{4E6F3AFB-0D24-4EA3-86D9-A0EA752F3F11}" srcOrd="0" destOrd="0" presId="urn:microsoft.com/office/officeart/2005/8/layout/hProcess9"/>
    <dgm:cxn modelId="{47B6E582-081C-4B85-8990-8CC7CB1AB15D}" type="presOf" srcId="{7D3A90A9-0985-47D5-A463-B4D06016DD81}" destId="{5FB6D21B-F149-49CA-98AD-AABF69DA20DA}" srcOrd="0" destOrd="0" presId="urn:microsoft.com/office/officeart/2005/8/layout/hProcess9"/>
    <dgm:cxn modelId="{6505FACB-A06D-4797-8B5B-3511157BD177}" type="presOf" srcId="{94893F1A-7E77-4608-B88E-B3404A5A64C7}" destId="{3A897D9F-AD18-4D60-9955-123512D98D8A}" srcOrd="0" destOrd="0" presId="urn:microsoft.com/office/officeart/2005/8/layout/hProcess9"/>
    <dgm:cxn modelId="{3F0C4913-1FD5-464A-9A08-4B70DDEE0121}" srcId="{94893F1A-7E77-4608-B88E-B3404A5A64C7}" destId="{C43E4E2D-D60F-484F-8CC6-EC599500F03C}" srcOrd="5" destOrd="0" parTransId="{92635353-E3F6-4E87-9487-55CD0ABE5736}" sibTransId="{FED4D53A-5013-4962-9983-FE23F8F11DA5}"/>
    <dgm:cxn modelId="{DF8AE237-F109-4888-9E09-76FCC24656C4}" type="presParOf" srcId="{3A897D9F-AD18-4D60-9955-123512D98D8A}" destId="{CF37F58A-F1F0-46AC-A588-E4F7F7C2C71E}" srcOrd="0" destOrd="0" presId="urn:microsoft.com/office/officeart/2005/8/layout/hProcess9"/>
    <dgm:cxn modelId="{16187FA4-CA74-4BCB-A9B5-5A0696A3CCE9}" type="presParOf" srcId="{3A897D9F-AD18-4D60-9955-123512D98D8A}" destId="{1779EC6B-2EFD-4805-A598-2C38A07E2945}" srcOrd="1" destOrd="0" presId="urn:microsoft.com/office/officeart/2005/8/layout/hProcess9"/>
    <dgm:cxn modelId="{50C6B5B8-3EE6-4FD4-9484-CD4D68191545}" type="presParOf" srcId="{1779EC6B-2EFD-4805-A598-2C38A07E2945}" destId="{99F149F7-2BC6-4293-841A-C334669F70FC}" srcOrd="0" destOrd="0" presId="urn:microsoft.com/office/officeart/2005/8/layout/hProcess9"/>
    <dgm:cxn modelId="{EB96C704-DF0C-44F8-912D-43D94F29AC1B}" type="presParOf" srcId="{1779EC6B-2EFD-4805-A598-2C38A07E2945}" destId="{EC8921ED-2394-4200-AEA6-255C53816990}" srcOrd="1" destOrd="0" presId="urn:microsoft.com/office/officeart/2005/8/layout/hProcess9"/>
    <dgm:cxn modelId="{468A427B-E362-4820-96FD-6A3196516637}" type="presParOf" srcId="{1779EC6B-2EFD-4805-A598-2C38A07E2945}" destId="{5FB6D21B-F149-49CA-98AD-AABF69DA20DA}" srcOrd="2" destOrd="0" presId="urn:microsoft.com/office/officeart/2005/8/layout/hProcess9"/>
    <dgm:cxn modelId="{9A53FC86-FEB0-4525-936F-8F3E40A736CE}" type="presParOf" srcId="{1779EC6B-2EFD-4805-A598-2C38A07E2945}" destId="{85845B96-F2E8-46EF-9798-40D2AF59DFF0}" srcOrd="3" destOrd="0" presId="urn:microsoft.com/office/officeart/2005/8/layout/hProcess9"/>
    <dgm:cxn modelId="{62B5325E-6570-40D0-9435-48219B294398}" type="presParOf" srcId="{1779EC6B-2EFD-4805-A598-2C38A07E2945}" destId="{4E6F3AFB-0D24-4EA3-86D9-A0EA752F3F11}" srcOrd="4" destOrd="0" presId="urn:microsoft.com/office/officeart/2005/8/layout/hProcess9"/>
    <dgm:cxn modelId="{3429FD8A-E232-4D85-B22E-A76828BC36C5}" type="presParOf" srcId="{1779EC6B-2EFD-4805-A598-2C38A07E2945}" destId="{55A9196D-551B-4E14-A4E7-31BFD4DAAE09}" srcOrd="5" destOrd="0" presId="urn:microsoft.com/office/officeart/2005/8/layout/hProcess9"/>
    <dgm:cxn modelId="{EB2A70F8-B1C4-401F-8F28-285C77C76E61}" type="presParOf" srcId="{1779EC6B-2EFD-4805-A598-2C38A07E2945}" destId="{001354CE-3280-436D-B324-EFD882291935}" srcOrd="6" destOrd="0" presId="urn:microsoft.com/office/officeart/2005/8/layout/hProcess9"/>
    <dgm:cxn modelId="{56512B8F-69CA-47EB-B1C0-E25AFF8AD2F0}" type="presParOf" srcId="{1779EC6B-2EFD-4805-A598-2C38A07E2945}" destId="{1542488E-B621-4D59-814B-0BA8E682B17C}" srcOrd="7" destOrd="0" presId="urn:microsoft.com/office/officeart/2005/8/layout/hProcess9"/>
    <dgm:cxn modelId="{15854275-0FE2-4C1F-AAB2-93576199D19E}" type="presParOf" srcId="{1779EC6B-2EFD-4805-A598-2C38A07E2945}" destId="{9B949693-DA22-4C02-AEE4-8F891C73F1E6}" srcOrd="8" destOrd="0" presId="urn:microsoft.com/office/officeart/2005/8/layout/hProcess9"/>
    <dgm:cxn modelId="{B0D50654-EC15-4DA4-82F2-72B0E8191CA7}" type="presParOf" srcId="{1779EC6B-2EFD-4805-A598-2C38A07E2945}" destId="{EF51D7F6-CC36-41A8-97B0-38D5151C51E6}" srcOrd="9" destOrd="0" presId="urn:microsoft.com/office/officeart/2005/8/layout/hProcess9"/>
    <dgm:cxn modelId="{3A0979B6-E80F-4017-8923-15839CBB146D}" type="presParOf" srcId="{1779EC6B-2EFD-4805-A598-2C38A07E2945}" destId="{F5757D97-2687-4EC2-AEC5-BA92C5982A4A}"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53866-12B9-4BE4-8004-AEC67482DD88}">
      <dsp:nvSpPr>
        <dsp:cNvPr id="0" name=""/>
        <dsp:cNvSpPr/>
      </dsp:nvSpPr>
      <dsp:spPr>
        <a:xfrm flipV="1">
          <a:off x="3099444" y="2034456"/>
          <a:ext cx="681591" cy="4572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A4AD54-1BC0-4ADD-A36A-E497A069ADED}">
      <dsp:nvSpPr>
        <dsp:cNvPr id="0" name=""/>
        <dsp:cNvSpPr/>
      </dsp:nvSpPr>
      <dsp:spPr>
        <a:xfrm>
          <a:off x="2512135" y="1240857"/>
          <a:ext cx="2406640" cy="2386023"/>
        </a:xfrm>
        <a:prstGeom prst="ellipse">
          <a:avLst/>
        </a:prstGeom>
        <a:solidFill>
          <a:schemeClr val="accent3"/>
        </a:solidFill>
        <a:ln w="76200" cap="flat" cmpd="sng" algn="ctr">
          <a:solidFill>
            <a:schemeClr val="accent3"/>
          </a:solidFill>
          <a:prstDash val="solid"/>
        </a:ln>
        <a:effectLst/>
      </dsp:spPr>
      <dsp:style>
        <a:lnRef idx="2">
          <a:scrgbClr r="0" g="0" b="0"/>
        </a:lnRef>
        <a:fillRef idx="1">
          <a:scrgbClr r="0" g="0" b="0"/>
        </a:fillRef>
        <a:effectRef idx="0">
          <a:scrgbClr r="0" g="0" b="0"/>
        </a:effectRef>
        <a:fontRef idx="minor"/>
      </dsp:style>
    </dsp:sp>
    <dsp:sp modelId="{69FFD381-307E-48D8-BCDF-F1C764F9AE70}">
      <dsp:nvSpPr>
        <dsp:cNvPr id="0" name=""/>
        <dsp:cNvSpPr/>
      </dsp:nvSpPr>
      <dsp:spPr>
        <a:xfrm>
          <a:off x="801234" y="2159577"/>
          <a:ext cx="2111204" cy="108858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n-US" sz="6500" kern="1200"/>
        </a:p>
      </dsp:txBody>
      <dsp:txXfrm>
        <a:off x="801234" y="2159577"/>
        <a:ext cx="2111204" cy="1088589"/>
      </dsp:txXfrm>
    </dsp:sp>
    <dsp:sp modelId="{78989912-B47D-4361-A099-6B767EB3D30F}">
      <dsp:nvSpPr>
        <dsp:cNvPr id="0" name=""/>
        <dsp:cNvSpPr/>
      </dsp:nvSpPr>
      <dsp:spPr>
        <a:xfrm>
          <a:off x="1854066" y="1161588"/>
          <a:ext cx="1134673" cy="1048212"/>
        </a:xfrm>
        <a:prstGeom prst="ellipse">
          <a:avLst/>
        </a:prstGeom>
        <a:solidFill>
          <a:schemeClr val="bg1"/>
        </a:solidFill>
        <a:ln w="76200" cap="flat" cmpd="sng" algn="ctr">
          <a:solidFill>
            <a:schemeClr val="accent3"/>
          </a:solidFill>
          <a:prstDash val="solid"/>
        </a:ln>
        <a:effectLst/>
      </dsp:spPr>
      <dsp:style>
        <a:lnRef idx="2">
          <a:scrgbClr r="0" g="0" b="0"/>
        </a:lnRef>
        <a:fillRef idx="1">
          <a:scrgbClr r="0" g="0" b="0"/>
        </a:fillRef>
        <a:effectRef idx="0">
          <a:scrgbClr r="0" g="0" b="0"/>
        </a:effectRef>
        <a:fontRef idx="minor"/>
      </dsp:style>
    </dsp:sp>
    <dsp:sp modelId="{F7CC08AC-A721-454D-B5DF-E5D2564E1259}">
      <dsp:nvSpPr>
        <dsp:cNvPr id="0" name=""/>
        <dsp:cNvSpPr/>
      </dsp:nvSpPr>
      <dsp:spPr>
        <a:xfrm>
          <a:off x="5848332" y="1232627"/>
          <a:ext cx="95663" cy="164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0" rIns="247650" bIns="0" numCol="1" spcCol="1270" anchor="ctr" anchorCtr="0">
          <a:noAutofit/>
        </a:bodyPr>
        <a:lstStyle/>
        <a:p>
          <a:pPr lvl="0" algn="l" defTabSz="2889250">
            <a:lnSpc>
              <a:spcPct val="90000"/>
            </a:lnSpc>
            <a:spcBef>
              <a:spcPct val="0"/>
            </a:spcBef>
            <a:spcAft>
              <a:spcPct val="35000"/>
            </a:spcAft>
          </a:pPr>
          <a:endParaRPr lang="en-US" sz="6500" kern="1200" dirty="0"/>
        </a:p>
      </dsp:txBody>
      <dsp:txXfrm>
        <a:off x="5848332" y="1232627"/>
        <a:ext cx="95663" cy="1649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B375D-BEB5-497A-858D-BEAA9914CB11}">
      <dsp:nvSpPr>
        <dsp:cNvPr id="0" name=""/>
        <dsp:cNvSpPr/>
      </dsp:nvSpPr>
      <dsp:spPr>
        <a:xfrm>
          <a:off x="2391035" y="1617"/>
          <a:ext cx="2304529" cy="1497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Incentivizes Employees</a:t>
          </a:r>
          <a:endParaRPr lang="en-US" sz="2500" kern="1200" dirty="0"/>
        </a:p>
      </dsp:txBody>
      <dsp:txXfrm>
        <a:off x="2464159" y="74741"/>
        <a:ext cx="2158281" cy="1351695"/>
      </dsp:txXfrm>
    </dsp:sp>
    <dsp:sp modelId="{5D4548E7-FA51-464C-B1D9-A9CD0222293D}">
      <dsp:nvSpPr>
        <dsp:cNvPr id="0" name=""/>
        <dsp:cNvSpPr/>
      </dsp:nvSpPr>
      <dsp:spPr>
        <a:xfrm>
          <a:off x="1543074" y="750589"/>
          <a:ext cx="4000450" cy="4000450"/>
        </a:xfrm>
        <a:custGeom>
          <a:avLst/>
          <a:gdLst/>
          <a:ahLst/>
          <a:cxnLst/>
          <a:rect l="0" t="0" r="0" b="0"/>
          <a:pathLst>
            <a:path>
              <a:moveTo>
                <a:pt x="3169279" y="377199"/>
              </a:moveTo>
              <a:arcTo wR="2000225" hR="2000225" stAng="18345896" swAng="365144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9D1750-6099-4F5F-8166-F9807F569BC6}">
      <dsp:nvSpPr>
        <dsp:cNvPr id="0" name=""/>
        <dsp:cNvSpPr/>
      </dsp:nvSpPr>
      <dsp:spPr>
        <a:xfrm>
          <a:off x="4123281" y="3001954"/>
          <a:ext cx="2304529" cy="1497943"/>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Complements Sustainability Efforts</a:t>
          </a:r>
          <a:endParaRPr lang="en-US" sz="2500" kern="1200" dirty="0"/>
        </a:p>
      </dsp:txBody>
      <dsp:txXfrm>
        <a:off x="4196405" y="3075078"/>
        <a:ext cx="2158281" cy="1351695"/>
      </dsp:txXfrm>
    </dsp:sp>
    <dsp:sp modelId="{A9FEFB65-0924-444F-A9E2-6559494D92F8}">
      <dsp:nvSpPr>
        <dsp:cNvPr id="0" name=""/>
        <dsp:cNvSpPr/>
      </dsp:nvSpPr>
      <dsp:spPr>
        <a:xfrm>
          <a:off x="1543074" y="750589"/>
          <a:ext cx="4000450" cy="4000450"/>
        </a:xfrm>
        <a:custGeom>
          <a:avLst/>
          <a:gdLst/>
          <a:ahLst/>
          <a:cxnLst/>
          <a:rect l="0" t="0" r="0" b="0"/>
          <a:pathLst>
            <a:path>
              <a:moveTo>
                <a:pt x="2953572" y="3758642"/>
              </a:moveTo>
              <a:arcTo wR="2000225" hR="2000225" stAng="3692108" swAng="341578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E50D21-2AC0-49D5-8600-90C7B1D2926C}">
      <dsp:nvSpPr>
        <dsp:cNvPr id="0" name=""/>
        <dsp:cNvSpPr/>
      </dsp:nvSpPr>
      <dsp:spPr>
        <a:xfrm>
          <a:off x="658789" y="3001954"/>
          <a:ext cx="2304529" cy="1497943"/>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Signals Corporate Leadership</a:t>
          </a:r>
          <a:endParaRPr lang="en-US" sz="2500" kern="1200" dirty="0"/>
        </a:p>
      </dsp:txBody>
      <dsp:txXfrm>
        <a:off x="731913" y="3075078"/>
        <a:ext cx="2158281" cy="1351695"/>
      </dsp:txXfrm>
    </dsp:sp>
    <dsp:sp modelId="{2C535E20-07C4-477E-A5EE-B1959366F6F3}">
      <dsp:nvSpPr>
        <dsp:cNvPr id="0" name=""/>
        <dsp:cNvSpPr/>
      </dsp:nvSpPr>
      <dsp:spPr>
        <a:xfrm>
          <a:off x="1543074" y="750589"/>
          <a:ext cx="4000450" cy="4000450"/>
        </a:xfrm>
        <a:custGeom>
          <a:avLst/>
          <a:gdLst/>
          <a:ahLst/>
          <a:cxnLst/>
          <a:rect l="0" t="0" r="0" b="0"/>
          <a:pathLst>
            <a:path>
              <a:moveTo>
                <a:pt x="13345" y="2230900"/>
              </a:moveTo>
              <a:arcTo wR="2000225" hR="2000225" stAng="10402659" swAng="365144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B375D-BEB5-497A-858D-BEAA9914CB11}">
      <dsp:nvSpPr>
        <dsp:cNvPr id="0" name=""/>
        <dsp:cNvSpPr/>
      </dsp:nvSpPr>
      <dsp:spPr>
        <a:xfrm>
          <a:off x="549175" y="7205"/>
          <a:ext cx="730448" cy="4747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Incentivizes Employees</a:t>
          </a:r>
          <a:endParaRPr lang="en-US" sz="900" kern="1200" dirty="0"/>
        </a:p>
      </dsp:txBody>
      <dsp:txXfrm>
        <a:off x="572352" y="30382"/>
        <a:ext cx="684094" cy="428437"/>
      </dsp:txXfrm>
    </dsp:sp>
    <dsp:sp modelId="{5D4548E7-FA51-464C-B1D9-A9CD0222293D}">
      <dsp:nvSpPr>
        <dsp:cNvPr id="0" name=""/>
        <dsp:cNvSpPr/>
      </dsp:nvSpPr>
      <dsp:spPr>
        <a:xfrm>
          <a:off x="280641" y="244601"/>
          <a:ext cx="1267516" cy="1267516"/>
        </a:xfrm>
        <a:custGeom>
          <a:avLst/>
          <a:gdLst/>
          <a:ahLst/>
          <a:cxnLst/>
          <a:rect l="0" t="0" r="0" b="0"/>
          <a:pathLst>
            <a:path>
              <a:moveTo>
                <a:pt x="1004299" y="119609"/>
              </a:moveTo>
              <a:arcTo wR="633758" hR="633758" stAng="18346792"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9D1750-6099-4F5F-8166-F9807F569BC6}">
      <dsp:nvSpPr>
        <dsp:cNvPr id="0" name=""/>
        <dsp:cNvSpPr/>
      </dsp:nvSpPr>
      <dsp:spPr>
        <a:xfrm>
          <a:off x="1098026" y="957842"/>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 </a:t>
          </a:r>
          <a:endParaRPr lang="en-US" sz="900" kern="1200" dirty="0"/>
        </a:p>
      </dsp:txBody>
      <dsp:txXfrm>
        <a:off x="1121203" y="981019"/>
        <a:ext cx="684094" cy="428437"/>
      </dsp:txXfrm>
    </dsp:sp>
    <dsp:sp modelId="{A9FEFB65-0924-444F-A9E2-6559494D92F8}">
      <dsp:nvSpPr>
        <dsp:cNvPr id="0" name=""/>
        <dsp:cNvSpPr/>
      </dsp:nvSpPr>
      <dsp:spPr>
        <a:xfrm>
          <a:off x="280641" y="244601"/>
          <a:ext cx="1267516" cy="1267516"/>
        </a:xfrm>
        <a:custGeom>
          <a:avLst/>
          <a:gdLst/>
          <a:ahLst/>
          <a:cxnLst/>
          <a:rect l="0" t="0" r="0" b="0"/>
          <a:pathLst>
            <a:path>
              <a:moveTo>
                <a:pt x="935661" y="1190986"/>
              </a:moveTo>
              <a:arcTo wR="633758" hR="633758" stAng="3693085" swAng="34138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E50D21-2AC0-49D5-8600-90C7B1D2926C}">
      <dsp:nvSpPr>
        <dsp:cNvPr id="0" name=""/>
        <dsp:cNvSpPr/>
      </dsp:nvSpPr>
      <dsp:spPr>
        <a:xfrm>
          <a:off x="325" y="957842"/>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 </a:t>
          </a:r>
          <a:endParaRPr lang="en-US" sz="900" kern="1200" dirty="0"/>
        </a:p>
      </dsp:txBody>
      <dsp:txXfrm>
        <a:off x="23502" y="981019"/>
        <a:ext cx="684094" cy="428437"/>
      </dsp:txXfrm>
    </dsp:sp>
    <dsp:sp modelId="{2C535E20-07C4-477E-A5EE-B1959366F6F3}">
      <dsp:nvSpPr>
        <dsp:cNvPr id="0" name=""/>
        <dsp:cNvSpPr/>
      </dsp:nvSpPr>
      <dsp:spPr>
        <a:xfrm>
          <a:off x="280641" y="244601"/>
          <a:ext cx="1267516" cy="1267516"/>
        </a:xfrm>
        <a:custGeom>
          <a:avLst/>
          <a:gdLst/>
          <a:ahLst/>
          <a:cxnLst/>
          <a:rect l="0" t="0" r="0" b="0"/>
          <a:pathLst>
            <a:path>
              <a:moveTo>
                <a:pt x="4218" y="706759"/>
              </a:moveTo>
              <a:arcTo wR="633758" hR="633758" stAng="10403133"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B375D-BEB5-497A-858D-BEAA9914CB11}">
      <dsp:nvSpPr>
        <dsp:cNvPr id="0" name=""/>
        <dsp:cNvSpPr/>
      </dsp:nvSpPr>
      <dsp:spPr>
        <a:xfrm>
          <a:off x="549175" y="7205"/>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 </a:t>
          </a:r>
          <a:endParaRPr lang="en-US" sz="700" kern="1200" dirty="0"/>
        </a:p>
      </dsp:txBody>
      <dsp:txXfrm>
        <a:off x="572352" y="30382"/>
        <a:ext cx="684094" cy="428437"/>
      </dsp:txXfrm>
    </dsp:sp>
    <dsp:sp modelId="{5D4548E7-FA51-464C-B1D9-A9CD0222293D}">
      <dsp:nvSpPr>
        <dsp:cNvPr id="0" name=""/>
        <dsp:cNvSpPr/>
      </dsp:nvSpPr>
      <dsp:spPr>
        <a:xfrm>
          <a:off x="280641" y="244601"/>
          <a:ext cx="1267516" cy="1267516"/>
        </a:xfrm>
        <a:custGeom>
          <a:avLst/>
          <a:gdLst/>
          <a:ahLst/>
          <a:cxnLst/>
          <a:rect l="0" t="0" r="0" b="0"/>
          <a:pathLst>
            <a:path>
              <a:moveTo>
                <a:pt x="1004299" y="119609"/>
              </a:moveTo>
              <a:arcTo wR="633758" hR="633758" stAng="18346792"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9D1750-6099-4F5F-8166-F9807F569BC6}">
      <dsp:nvSpPr>
        <dsp:cNvPr id="0" name=""/>
        <dsp:cNvSpPr/>
      </dsp:nvSpPr>
      <dsp:spPr>
        <a:xfrm>
          <a:off x="1098026" y="957842"/>
          <a:ext cx="730448" cy="474791"/>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Complements Sustainability Efforts</a:t>
          </a:r>
          <a:endParaRPr lang="en-US" sz="700" kern="1200" dirty="0"/>
        </a:p>
      </dsp:txBody>
      <dsp:txXfrm>
        <a:off x="1121203" y="981019"/>
        <a:ext cx="684094" cy="428437"/>
      </dsp:txXfrm>
    </dsp:sp>
    <dsp:sp modelId="{A9FEFB65-0924-444F-A9E2-6559494D92F8}">
      <dsp:nvSpPr>
        <dsp:cNvPr id="0" name=""/>
        <dsp:cNvSpPr/>
      </dsp:nvSpPr>
      <dsp:spPr>
        <a:xfrm>
          <a:off x="280641" y="244601"/>
          <a:ext cx="1267516" cy="1267516"/>
        </a:xfrm>
        <a:custGeom>
          <a:avLst/>
          <a:gdLst/>
          <a:ahLst/>
          <a:cxnLst/>
          <a:rect l="0" t="0" r="0" b="0"/>
          <a:pathLst>
            <a:path>
              <a:moveTo>
                <a:pt x="935661" y="1190986"/>
              </a:moveTo>
              <a:arcTo wR="633758" hR="633758" stAng="3693085" swAng="34138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E50D21-2AC0-49D5-8600-90C7B1D2926C}">
      <dsp:nvSpPr>
        <dsp:cNvPr id="0" name=""/>
        <dsp:cNvSpPr/>
      </dsp:nvSpPr>
      <dsp:spPr>
        <a:xfrm>
          <a:off x="325" y="957842"/>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 </a:t>
          </a:r>
          <a:endParaRPr lang="en-US" sz="700" kern="1200" dirty="0"/>
        </a:p>
      </dsp:txBody>
      <dsp:txXfrm>
        <a:off x="23502" y="981019"/>
        <a:ext cx="684094" cy="428437"/>
      </dsp:txXfrm>
    </dsp:sp>
    <dsp:sp modelId="{2C535E20-07C4-477E-A5EE-B1959366F6F3}">
      <dsp:nvSpPr>
        <dsp:cNvPr id="0" name=""/>
        <dsp:cNvSpPr/>
      </dsp:nvSpPr>
      <dsp:spPr>
        <a:xfrm>
          <a:off x="280641" y="244601"/>
          <a:ext cx="1267516" cy="1267516"/>
        </a:xfrm>
        <a:custGeom>
          <a:avLst/>
          <a:gdLst/>
          <a:ahLst/>
          <a:cxnLst/>
          <a:rect l="0" t="0" r="0" b="0"/>
          <a:pathLst>
            <a:path>
              <a:moveTo>
                <a:pt x="4218" y="706759"/>
              </a:moveTo>
              <a:arcTo wR="633758" hR="633758" stAng="10403133"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B375D-BEB5-497A-858D-BEAA9914CB11}">
      <dsp:nvSpPr>
        <dsp:cNvPr id="0" name=""/>
        <dsp:cNvSpPr/>
      </dsp:nvSpPr>
      <dsp:spPr>
        <a:xfrm>
          <a:off x="549175" y="7205"/>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 </a:t>
          </a:r>
          <a:endParaRPr lang="en-US" sz="900" kern="1200" dirty="0"/>
        </a:p>
      </dsp:txBody>
      <dsp:txXfrm>
        <a:off x="572352" y="30382"/>
        <a:ext cx="684094" cy="428437"/>
      </dsp:txXfrm>
    </dsp:sp>
    <dsp:sp modelId="{5D4548E7-FA51-464C-B1D9-A9CD0222293D}">
      <dsp:nvSpPr>
        <dsp:cNvPr id="0" name=""/>
        <dsp:cNvSpPr/>
      </dsp:nvSpPr>
      <dsp:spPr>
        <a:xfrm>
          <a:off x="280641" y="244601"/>
          <a:ext cx="1267516" cy="1267516"/>
        </a:xfrm>
        <a:custGeom>
          <a:avLst/>
          <a:gdLst/>
          <a:ahLst/>
          <a:cxnLst/>
          <a:rect l="0" t="0" r="0" b="0"/>
          <a:pathLst>
            <a:path>
              <a:moveTo>
                <a:pt x="1004299" y="119609"/>
              </a:moveTo>
              <a:arcTo wR="633758" hR="633758" stAng="18346792"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9D1750-6099-4F5F-8166-F9807F569BC6}">
      <dsp:nvSpPr>
        <dsp:cNvPr id="0" name=""/>
        <dsp:cNvSpPr/>
      </dsp:nvSpPr>
      <dsp:spPr>
        <a:xfrm>
          <a:off x="1098026" y="957842"/>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 </a:t>
          </a:r>
          <a:endParaRPr lang="en-US" sz="900" kern="1200" dirty="0"/>
        </a:p>
      </dsp:txBody>
      <dsp:txXfrm>
        <a:off x="1121203" y="981019"/>
        <a:ext cx="684094" cy="428437"/>
      </dsp:txXfrm>
    </dsp:sp>
    <dsp:sp modelId="{A9FEFB65-0924-444F-A9E2-6559494D92F8}">
      <dsp:nvSpPr>
        <dsp:cNvPr id="0" name=""/>
        <dsp:cNvSpPr/>
      </dsp:nvSpPr>
      <dsp:spPr>
        <a:xfrm>
          <a:off x="280641" y="244601"/>
          <a:ext cx="1267516" cy="1267516"/>
        </a:xfrm>
        <a:custGeom>
          <a:avLst/>
          <a:gdLst/>
          <a:ahLst/>
          <a:cxnLst/>
          <a:rect l="0" t="0" r="0" b="0"/>
          <a:pathLst>
            <a:path>
              <a:moveTo>
                <a:pt x="935661" y="1190986"/>
              </a:moveTo>
              <a:arcTo wR="633758" hR="633758" stAng="3693085" swAng="34138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E50D21-2AC0-49D5-8600-90C7B1D2926C}">
      <dsp:nvSpPr>
        <dsp:cNvPr id="0" name=""/>
        <dsp:cNvSpPr/>
      </dsp:nvSpPr>
      <dsp:spPr>
        <a:xfrm>
          <a:off x="325" y="957842"/>
          <a:ext cx="730448" cy="474791"/>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Signals Corporate Leadership </a:t>
          </a:r>
          <a:endParaRPr lang="en-US" sz="900" kern="1200" dirty="0"/>
        </a:p>
      </dsp:txBody>
      <dsp:txXfrm>
        <a:off x="23502" y="981019"/>
        <a:ext cx="684094" cy="428437"/>
      </dsp:txXfrm>
    </dsp:sp>
    <dsp:sp modelId="{2C535E20-07C4-477E-A5EE-B1959366F6F3}">
      <dsp:nvSpPr>
        <dsp:cNvPr id="0" name=""/>
        <dsp:cNvSpPr/>
      </dsp:nvSpPr>
      <dsp:spPr>
        <a:xfrm>
          <a:off x="280641" y="244601"/>
          <a:ext cx="1267516" cy="1267516"/>
        </a:xfrm>
        <a:custGeom>
          <a:avLst/>
          <a:gdLst/>
          <a:ahLst/>
          <a:cxnLst/>
          <a:rect l="0" t="0" r="0" b="0"/>
          <a:pathLst>
            <a:path>
              <a:moveTo>
                <a:pt x="4218" y="706759"/>
              </a:moveTo>
              <a:arcTo wR="633758" hR="633758" stAng="10403133"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7F58A-F1F0-46AC-A588-E4F7F7C2C71E}">
      <dsp:nvSpPr>
        <dsp:cNvPr id="0" name=""/>
        <dsp:cNvSpPr/>
      </dsp:nvSpPr>
      <dsp:spPr>
        <a:xfrm>
          <a:off x="1066803" y="61527"/>
          <a:ext cx="7010393" cy="706552"/>
        </a:xfrm>
        <a:prstGeom prst="rightArrow">
          <a:avLst/>
        </a:prstGeom>
        <a:noFill/>
        <a:ln>
          <a:noFill/>
        </a:ln>
        <a:effectLst/>
      </dsp:spPr>
      <dsp:style>
        <a:lnRef idx="0">
          <a:scrgbClr r="0" g="0" b="0"/>
        </a:lnRef>
        <a:fillRef idx="1">
          <a:scrgbClr r="0" g="0" b="0"/>
        </a:fillRef>
        <a:effectRef idx="0">
          <a:scrgbClr r="0" g="0" b="0"/>
        </a:effectRef>
        <a:fontRef idx="minor"/>
      </dsp:style>
    </dsp:sp>
    <dsp:sp modelId="{99F149F7-2BC6-4293-841A-C334669F70FC}">
      <dsp:nvSpPr>
        <dsp:cNvPr id="0" name=""/>
        <dsp:cNvSpPr/>
      </dsp:nvSpPr>
      <dsp:spPr>
        <a:xfrm>
          <a:off x="2769" y="1210960"/>
          <a:ext cx="1458057" cy="77847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Program Background</a:t>
          </a:r>
          <a:endParaRPr lang="en-US" sz="1600" kern="1200" dirty="0"/>
        </a:p>
      </dsp:txBody>
      <dsp:txXfrm>
        <a:off x="40771" y="1248962"/>
        <a:ext cx="1382053" cy="702474"/>
      </dsp:txXfrm>
    </dsp:sp>
    <dsp:sp modelId="{5FB6D21B-F149-49CA-98AD-AABF69DA20DA}">
      <dsp:nvSpPr>
        <dsp:cNvPr id="0" name=""/>
        <dsp:cNvSpPr/>
      </dsp:nvSpPr>
      <dsp:spPr>
        <a:xfrm>
          <a:off x="1538850" y="1210960"/>
          <a:ext cx="1458057" cy="778478"/>
        </a:xfrm>
        <a:prstGeom prst="roundRect">
          <a:avLst/>
        </a:prstGeom>
        <a:solidFill>
          <a:schemeClr val="accent3">
            <a:hueOff val="5022"/>
            <a:satOff val="0"/>
            <a:lumOff val="-3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Goals and Progress</a:t>
          </a:r>
          <a:endParaRPr lang="en-US" sz="1600" kern="1200" dirty="0"/>
        </a:p>
      </dsp:txBody>
      <dsp:txXfrm>
        <a:off x="1576852" y="1248962"/>
        <a:ext cx="1382053" cy="702474"/>
      </dsp:txXfrm>
    </dsp:sp>
    <dsp:sp modelId="{4E6F3AFB-0D24-4EA3-86D9-A0EA752F3F11}">
      <dsp:nvSpPr>
        <dsp:cNvPr id="0" name=""/>
        <dsp:cNvSpPr/>
      </dsp:nvSpPr>
      <dsp:spPr>
        <a:xfrm>
          <a:off x="3074930" y="1210960"/>
          <a:ext cx="1458057" cy="778478"/>
        </a:xfrm>
        <a:prstGeom prst="roundRect">
          <a:avLst/>
        </a:prstGeom>
        <a:solidFill>
          <a:schemeClr val="accent3">
            <a:hueOff val="10045"/>
            <a:satOff val="0"/>
            <a:lumOff val="-64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Demand Assessment</a:t>
          </a:r>
          <a:endParaRPr lang="en-US" sz="1600" kern="1200" dirty="0"/>
        </a:p>
      </dsp:txBody>
      <dsp:txXfrm>
        <a:off x="3112932" y="1248962"/>
        <a:ext cx="1382053" cy="702474"/>
      </dsp:txXfrm>
    </dsp:sp>
    <dsp:sp modelId="{001354CE-3280-436D-B324-EFD882291935}">
      <dsp:nvSpPr>
        <dsp:cNvPr id="0" name=""/>
        <dsp:cNvSpPr/>
      </dsp:nvSpPr>
      <dsp:spPr>
        <a:xfrm>
          <a:off x="4611011" y="1210960"/>
          <a:ext cx="1458057" cy="778478"/>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Management &amp; Policy</a:t>
          </a:r>
          <a:endParaRPr lang="en-US" sz="1600" kern="1200" dirty="0"/>
        </a:p>
      </dsp:txBody>
      <dsp:txXfrm>
        <a:off x="4649013" y="1248962"/>
        <a:ext cx="1382053" cy="702474"/>
      </dsp:txXfrm>
    </dsp:sp>
    <dsp:sp modelId="{9B949693-DA22-4C02-AEE4-8F891C73F1E6}">
      <dsp:nvSpPr>
        <dsp:cNvPr id="0" name=""/>
        <dsp:cNvSpPr/>
      </dsp:nvSpPr>
      <dsp:spPr>
        <a:xfrm>
          <a:off x="6147092" y="1210960"/>
          <a:ext cx="1458057" cy="778478"/>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Procurement &amp; Installation</a:t>
          </a:r>
          <a:endParaRPr lang="en-US" sz="1600" kern="1200" dirty="0"/>
        </a:p>
      </dsp:txBody>
      <dsp:txXfrm>
        <a:off x="6185094" y="1248962"/>
        <a:ext cx="1382053" cy="702474"/>
      </dsp:txXfrm>
    </dsp:sp>
    <dsp:sp modelId="{F5757D97-2687-4EC2-AEC5-BA92C5982A4A}">
      <dsp:nvSpPr>
        <dsp:cNvPr id="0" name=""/>
        <dsp:cNvSpPr/>
      </dsp:nvSpPr>
      <dsp:spPr>
        <a:xfrm>
          <a:off x="7683172" y="1210960"/>
          <a:ext cx="1458057" cy="778478"/>
        </a:xfrm>
        <a:prstGeom prst="roundRect">
          <a:avLst/>
        </a:prstGeom>
        <a:solidFill>
          <a:schemeClr val="accent3">
            <a:hueOff val="25112"/>
            <a:satOff val="0"/>
            <a:lumOff val="-160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Activity or Programs</a:t>
          </a:r>
          <a:endParaRPr lang="en-US" sz="1600" kern="1200" dirty="0"/>
        </a:p>
      </dsp:txBody>
      <dsp:txXfrm>
        <a:off x="7721174" y="1248962"/>
        <a:ext cx="1382053" cy="702474"/>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13" tIns="45707" rIns="91413" bIns="45707" numCol="1" anchor="t" anchorCtr="0" compatLnSpc="1">
            <a:prstTxWarp prst="textNoShape">
              <a:avLst/>
            </a:prstTxWarp>
          </a:bodyPr>
          <a:lstStyle>
            <a:lvl1pPr>
              <a:defRPr sz="1100">
                <a:cs typeface="Arial" charset="0"/>
              </a:defRPr>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13" tIns="45707" rIns="91413" bIns="45707" numCol="1" anchor="t" anchorCtr="0" compatLnSpc="1">
            <a:prstTxWarp prst="textNoShape">
              <a:avLst/>
            </a:prstTxWarp>
          </a:bodyPr>
          <a:lstStyle>
            <a:lvl1pPr algn="r">
              <a:defRPr sz="1100">
                <a:cs typeface="Arial" charset="0"/>
              </a:defRPr>
            </a:lvl1pPr>
          </a:lstStyle>
          <a:p>
            <a:fld id="{AA74B180-4500-47F4-9035-0733A5C25F33}" type="datetime1">
              <a:rPr lang="en-US"/>
              <a:pPr/>
              <a:t>2/9/2015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13" tIns="45707" rIns="91413" bIns="45707" numCol="1" anchor="b" anchorCtr="0" compatLnSpc="1">
            <a:prstTxWarp prst="textNoShape">
              <a:avLst/>
            </a:prstTxWarp>
          </a:bodyPr>
          <a:lstStyle>
            <a:lvl1pPr>
              <a:defRPr sz="1100">
                <a:cs typeface="Arial" charset="0"/>
              </a:defRPr>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13" tIns="45707" rIns="91413" bIns="45707" numCol="1" anchor="b" anchorCtr="0" compatLnSpc="1">
            <a:prstTxWarp prst="textNoShape">
              <a:avLst/>
            </a:prstTxWarp>
          </a:bodyPr>
          <a:lstStyle>
            <a:lvl1pPr algn="r">
              <a:defRPr sz="1100">
                <a:cs typeface="Arial" charset="0"/>
              </a:defRPr>
            </a:lvl1pPr>
          </a:lstStyle>
          <a:p>
            <a:fld id="{2E54938F-75A4-4A68-B7D6-8C293F7A2E74}" type="slidenum">
              <a:rPr lang="en-US"/>
              <a:pPr/>
              <a:t>‹#›</a:t>
            </a:fld>
            <a:endParaRPr lang="en-US" dirty="0"/>
          </a:p>
        </p:txBody>
      </p:sp>
    </p:spTree>
    <p:extLst>
      <p:ext uri="{BB962C8B-B14F-4D97-AF65-F5344CB8AC3E}">
        <p14:creationId xmlns:p14="http://schemas.microsoft.com/office/powerpoint/2010/main" val="3317987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13" tIns="45707" rIns="91413" bIns="45707" numCol="1" anchor="t" anchorCtr="0" compatLnSpc="1">
            <a:prstTxWarp prst="textNoShape">
              <a:avLst/>
            </a:prstTxWarp>
          </a:bodyPr>
          <a:lstStyle>
            <a:lvl1pPr>
              <a:defRPr sz="1100">
                <a:cs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13" tIns="45707" rIns="91413" bIns="45707" numCol="1" anchor="t" anchorCtr="0" compatLnSpc="1">
            <a:prstTxWarp prst="textNoShape">
              <a:avLst/>
            </a:prstTxWarp>
          </a:bodyPr>
          <a:lstStyle>
            <a:lvl1pPr algn="r">
              <a:defRPr sz="1100">
                <a:cs typeface="Arial" charset="0"/>
              </a:defRPr>
            </a:lvl1pPr>
          </a:lstStyle>
          <a:p>
            <a:fld id="{C9BDCDC9-52C3-4A64-9BBE-97BA23141BCE}" type="datetime1">
              <a:rPr lang="en-US"/>
              <a:pPr/>
              <a:t>2/9/2015</a:t>
            </a:fld>
            <a:endParaRPr lang="en-US" dirty="0"/>
          </a:p>
        </p:txBody>
      </p:sp>
      <p:sp>
        <p:nvSpPr>
          <p:cNvPr id="4" name="Slide Image Placeholder 3"/>
          <p:cNvSpPr>
            <a:spLocks noGrp="1" noRot="1" noChangeAspect="1"/>
          </p:cNvSpPr>
          <p:nvPr>
            <p:ph type="sldImg" idx="2"/>
          </p:nvPr>
        </p:nvSpPr>
        <p:spPr>
          <a:xfrm>
            <a:off x="1143000" y="684213"/>
            <a:ext cx="4572000" cy="3430587"/>
          </a:xfrm>
          <a:prstGeom prst="rect">
            <a:avLst/>
          </a:prstGeom>
          <a:noFill/>
          <a:ln w="12700">
            <a:solidFill>
              <a:prstClr val="black"/>
            </a:solidFill>
          </a:ln>
        </p:spPr>
        <p:txBody>
          <a:bodyPr vert="horz" wrap="square" lIns="91413" tIns="45707" rIns="91413" bIns="45707" numCol="1" anchor="ctr" anchorCtr="0" compatLnSpc="1">
            <a:prstTxWarp prst="textNoShape">
              <a:avLst/>
            </a:prstTxWarp>
          </a:bodyPr>
          <a:lstStyle/>
          <a:p>
            <a:pPr lvl="0"/>
            <a:endParaRPr lang="en-US"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13" tIns="45707" rIns="91413" bIns="45707" numCol="1" anchor="t" anchorCtr="0" compatLnSpc="1">
            <a:prstTxWarp prst="textNoShape">
              <a:avLst/>
            </a:prstTxWarp>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13" tIns="45707" rIns="91413" bIns="45707" numCol="1" anchor="b" anchorCtr="0" compatLnSpc="1">
            <a:prstTxWarp prst="textNoShape">
              <a:avLst/>
            </a:prstTxWarp>
          </a:bodyPr>
          <a:lstStyle>
            <a:lvl1pPr>
              <a:defRPr sz="1100">
                <a:cs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13" tIns="45707" rIns="91413" bIns="45707" numCol="1" anchor="b" anchorCtr="0" compatLnSpc="1">
            <a:prstTxWarp prst="textNoShape">
              <a:avLst/>
            </a:prstTxWarp>
          </a:bodyPr>
          <a:lstStyle>
            <a:lvl1pPr algn="r">
              <a:defRPr sz="1100">
                <a:cs typeface="Arial" charset="0"/>
              </a:defRPr>
            </a:lvl1pPr>
          </a:lstStyle>
          <a:p>
            <a:fld id="{442AA591-0D12-43BC-BB09-F031C0AC363F}" type="slidenum">
              <a:rPr lang="en-US"/>
              <a:pPr/>
              <a:t>‹#›</a:t>
            </a:fld>
            <a:endParaRPr lang="en-US" dirty="0"/>
          </a:p>
        </p:txBody>
      </p:sp>
    </p:spTree>
    <p:extLst>
      <p:ext uri="{BB962C8B-B14F-4D97-AF65-F5344CB8AC3E}">
        <p14:creationId xmlns:p14="http://schemas.microsoft.com/office/powerpoint/2010/main" val="1049733624"/>
      </p:ext>
    </p:extLst>
  </p:cSld>
  <p:clrMap bg1="lt1" tx1="dk1" bg2="lt2" tx2="dk2" accent1="accent1" accent2="accent2" accent3="accent3" accent4="accent4" accent5="accent5" accent6="accent6" hlink="hlink" folHlink="folHlink"/>
  <p:notesStyle>
    <a:lvl1pPr marL="109538" indent="-10953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ＭＳ Ｐゴシック" pitchFamily="-105" charset="-128"/>
      </a:defRPr>
    </a:lvl1pPr>
    <a:lvl2pPr marL="573088" indent="-11588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2pPr>
    <a:lvl3pPr marL="1023938" indent="-10953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3pPr>
    <a:lvl4pPr marL="1487488" indent="-11588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4pPr>
    <a:lvl5pPr marL="1938338" indent="-10953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07464" indent="-107464" eaLnBrk="1" hangingPunct="1">
              <a:spcBef>
                <a:spcPct val="0"/>
              </a:spcBef>
            </a:pPr>
            <a:r>
              <a:rPr lang="en-US" sz="1000" dirty="0" smtClean="0">
                <a:solidFill>
                  <a:schemeClr val="tx1">
                    <a:lumMod val="50000"/>
                  </a:schemeClr>
                </a:solidFill>
                <a:latin typeface="Arial" charset="0"/>
                <a:cs typeface="Arial" charset="0"/>
              </a:rPr>
              <a:t>[Introduce </a:t>
            </a:r>
            <a:r>
              <a:rPr lang="en-US" sz="1000" dirty="0">
                <a:solidFill>
                  <a:schemeClr val="tx1">
                    <a:lumMod val="50000"/>
                  </a:schemeClr>
                </a:solidFill>
                <a:latin typeface="Arial" charset="0"/>
                <a:cs typeface="Arial" charset="0"/>
              </a:rPr>
              <a:t>yourself, </a:t>
            </a:r>
            <a:r>
              <a:rPr lang="en-US" sz="1000" dirty="0" smtClean="0">
                <a:solidFill>
                  <a:schemeClr val="tx1">
                    <a:lumMod val="50000"/>
                  </a:schemeClr>
                </a:solidFill>
                <a:latin typeface="Arial" charset="0"/>
                <a:cs typeface="Arial" charset="0"/>
              </a:rPr>
              <a:t>your</a:t>
            </a:r>
            <a:r>
              <a:rPr lang="en-US" sz="1000" baseline="0" dirty="0" smtClean="0">
                <a:solidFill>
                  <a:schemeClr val="tx1">
                    <a:lumMod val="50000"/>
                  </a:schemeClr>
                </a:solidFill>
                <a:latin typeface="Arial" charset="0"/>
                <a:cs typeface="Arial" charset="0"/>
              </a:rPr>
              <a:t> organization and other representatives from your organization</a:t>
            </a:r>
            <a:r>
              <a:rPr lang="en-US" sz="1000" dirty="0" smtClean="0">
                <a:solidFill>
                  <a:schemeClr val="tx1">
                    <a:lumMod val="50000"/>
                  </a:schemeClr>
                </a:solidFill>
                <a:latin typeface="Arial" charset="0"/>
                <a:cs typeface="Arial" charset="0"/>
              </a:rPr>
              <a:t>.]</a:t>
            </a:r>
          </a:p>
          <a:p>
            <a:pPr marL="0" indent="0" eaLnBrk="1" hangingPunct="1">
              <a:spcBef>
                <a:spcPct val="0"/>
              </a:spcBef>
              <a:buNone/>
            </a:pPr>
            <a:endParaRPr lang="en-US" sz="1000" dirty="0" smtClean="0">
              <a:solidFill>
                <a:schemeClr val="tx1">
                  <a:lumMod val="50000"/>
                </a:schemeClr>
              </a:solidFill>
              <a:latin typeface="Arial" charset="0"/>
              <a:cs typeface="Arial" charset="0"/>
            </a:endParaRPr>
          </a:p>
          <a:p>
            <a:pPr marL="107464" indent="-107464" eaLnBrk="1" hangingPunct="1">
              <a:spcBef>
                <a:spcPct val="0"/>
              </a:spcBef>
            </a:pPr>
            <a:r>
              <a:rPr lang="en-US" sz="1000" baseline="0" dirty="0" smtClean="0">
                <a:solidFill>
                  <a:schemeClr val="tx1">
                    <a:lumMod val="50000"/>
                  </a:schemeClr>
                </a:solidFill>
                <a:latin typeface="Arial" charset="0"/>
                <a:cs typeface="Arial" charset="0"/>
              </a:rPr>
              <a:t>We know that in this competitive marketplace, your company cares about recruiting and retaining top talent, increasing brand visibility, and ultimately improving your bottom line. </a:t>
            </a:r>
          </a:p>
          <a:p>
            <a:pPr marL="107464" indent="-107464" eaLnBrk="1" hangingPunct="1">
              <a:spcBef>
                <a:spcPct val="0"/>
              </a:spcBef>
            </a:pPr>
            <a:endParaRPr lang="en-US" sz="1000" baseline="0" dirty="0" smtClean="0">
              <a:solidFill>
                <a:schemeClr val="tx1">
                  <a:lumMod val="50000"/>
                </a:schemeClr>
              </a:solidFill>
              <a:latin typeface="Arial" charset="0"/>
              <a:cs typeface="Arial" charset="0"/>
            </a:endParaRPr>
          </a:p>
          <a:p>
            <a:pPr marL="107464" marR="0" indent="-107464" algn="l" defTabSz="897099" rtl="0" eaLnBrk="0" fontAlgn="base" latinLnBrk="0" hangingPunct="0">
              <a:lnSpc>
                <a:spcPct val="100000"/>
              </a:lnSpc>
              <a:spcBef>
                <a:spcPct val="30000"/>
              </a:spcBef>
              <a:spcAft>
                <a:spcPct val="0"/>
              </a:spcAft>
              <a:buClrTx/>
              <a:buSzTx/>
              <a:buFont typeface="Arial" charset="0"/>
              <a:buChar char="•"/>
              <a:tabLst/>
              <a:defRPr/>
            </a:pPr>
            <a:r>
              <a:rPr lang="en-US" sz="1000" baseline="0" dirty="0" smtClean="0">
                <a:solidFill>
                  <a:schemeClr val="tx1">
                    <a:lumMod val="50000"/>
                  </a:schemeClr>
                </a:solidFill>
                <a:latin typeface="Arial" charset="0"/>
                <a:cs typeface="Arial" charset="0"/>
              </a:rPr>
              <a:t>As part of the Workplace Charging Challenge, we care about the national, economic and environmental security of our nation and one thing that threatens that is our high consumption of oil. About </a:t>
            </a:r>
            <a:r>
              <a:rPr lang="en-US" sz="1000" baseline="0" smtClean="0">
                <a:solidFill>
                  <a:schemeClr val="tx1">
                    <a:lumMod val="50000"/>
                  </a:schemeClr>
                </a:solidFill>
                <a:latin typeface="Arial" charset="0"/>
                <a:cs typeface="Arial" charset="0"/>
              </a:rPr>
              <a:t>8 million </a:t>
            </a:r>
            <a:r>
              <a:rPr lang="en-US" sz="1000" baseline="0" dirty="0" smtClean="0">
                <a:solidFill>
                  <a:schemeClr val="tx1">
                    <a:lumMod val="50000"/>
                  </a:schemeClr>
                </a:solidFill>
                <a:latin typeface="Arial" charset="0"/>
                <a:cs typeface="Arial" charset="0"/>
              </a:rPr>
              <a:t>barrels of oil are imported daily. That means nearly 1 billion dollars goes overseas every single day. About 3 out of every 4 of those barrels of oil are used in the </a:t>
            </a:r>
            <a:r>
              <a:rPr lang="en-US" sz="1000" dirty="0" smtClean="0">
                <a:solidFill>
                  <a:schemeClr val="tx1">
                    <a:lumMod val="50000"/>
                  </a:schemeClr>
                </a:solidFill>
              </a:rPr>
              <a:t>transportation </a:t>
            </a:r>
            <a:r>
              <a:rPr lang="en-US" sz="1000" dirty="0">
                <a:solidFill>
                  <a:schemeClr val="tx1">
                    <a:lumMod val="50000"/>
                  </a:schemeClr>
                </a:solidFill>
              </a:rPr>
              <a:t>sector. So, to really address </a:t>
            </a:r>
            <a:r>
              <a:rPr lang="en-US" sz="1000" dirty="0" smtClean="0">
                <a:solidFill>
                  <a:schemeClr val="tx1">
                    <a:lumMod val="50000"/>
                  </a:schemeClr>
                </a:solidFill>
              </a:rPr>
              <a:t>this issue, we </a:t>
            </a:r>
            <a:r>
              <a:rPr lang="en-US" sz="1000" dirty="0">
                <a:solidFill>
                  <a:schemeClr val="tx1">
                    <a:lumMod val="50000"/>
                  </a:schemeClr>
                </a:solidFill>
              </a:rPr>
              <a:t>must focus on </a:t>
            </a:r>
            <a:r>
              <a:rPr lang="en-US" sz="1000" dirty="0" smtClean="0">
                <a:solidFill>
                  <a:schemeClr val="tx1">
                    <a:lumMod val="50000"/>
                  </a:schemeClr>
                </a:solidFill>
              </a:rPr>
              <a:t>reducing petroleum used for transportation. (1)</a:t>
            </a:r>
            <a:br>
              <a:rPr lang="en-US" sz="1000" dirty="0" smtClean="0">
                <a:solidFill>
                  <a:schemeClr val="tx1">
                    <a:lumMod val="50000"/>
                  </a:schemeClr>
                </a:solidFill>
              </a:rPr>
            </a:br>
            <a:endParaRPr lang="en-US" sz="1000" dirty="0">
              <a:solidFill>
                <a:schemeClr val="tx1">
                  <a:lumMod val="50000"/>
                </a:schemeClr>
              </a:solidFill>
            </a:endParaRPr>
          </a:p>
          <a:p>
            <a:pPr marL="107464" indent="-107464" defTabSz="897099">
              <a:defRPr/>
            </a:pPr>
            <a:r>
              <a:rPr lang="en-US" sz="1000" dirty="0" smtClean="0">
                <a:solidFill>
                  <a:schemeClr val="tx1">
                    <a:lumMod val="50000"/>
                  </a:schemeClr>
                </a:solidFill>
              </a:rPr>
              <a:t>One way of doing this is by </a:t>
            </a:r>
            <a:r>
              <a:rPr lang="en-US" sz="1000" baseline="0" dirty="0" smtClean="0">
                <a:solidFill>
                  <a:schemeClr val="tx1">
                    <a:lumMod val="50000"/>
                  </a:schemeClr>
                </a:solidFill>
              </a:rPr>
              <a:t>replacing petroleum with a domestic fuel source such as electricity. </a:t>
            </a:r>
          </a:p>
          <a:p>
            <a:pPr marL="0" indent="0" defTabSz="897099">
              <a:buNone/>
              <a:defRPr/>
            </a:pPr>
            <a:endParaRPr lang="en-US" sz="1000" dirty="0">
              <a:solidFill>
                <a:schemeClr val="tx1">
                  <a:lumMod val="50000"/>
                </a:schemeClr>
              </a:solidFill>
            </a:endParaRPr>
          </a:p>
          <a:p>
            <a:pPr marL="107464" indent="-107464" defTabSz="897099">
              <a:defRPr/>
            </a:pPr>
            <a:r>
              <a:rPr lang="en-US" sz="1000" dirty="0" smtClean="0">
                <a:solidFill>
                  <a:schemeClr val="tx1">
                    <a:lumMod val="50000"/>
                  </a:schemeClr>
                </a:solidFill>
                <a:cs typeface="Tahoma" pitchFamily="-65" charset="0"/>
              </a:rPr>
              <a:t>For</a:t>
            </a:r>
            <a:r>
              <a:rPr lang="en-US" sz="1000" baseline="0" dirty="0" smtClean="0">
                <a:solidFill>
                  <a:schemeClr val="tx1">
                    <a:lumMod val="50000"/>
                  </a:schemeClr>
                </a:solidFill>
                <a:cs typeface="Tahoma" pitchFamily="-65" charset="0"/>
              </a:rPr>
              <a:t> consumers to make the move </a:t>
            </a:r>
            <a:r>
              <a:rPr lang="en-US" sz="1000" dirty="0" smtClean="0">
                <a:solidFill>
                  <a:schemeClr val="tx1">
                    <a:lumMod val="50000"/>
                  </a:schemeClr>
                </a:solidFill>
                <a:cs typeface="Tahoma" pitchFamily="-65" charset="0"/>
              </a:rPr>
              <a:t>to an electric</a:t>
            </a:r>
            <a:r>
              <a:rPr lang="en-US" sz="1000" baseline="0" dirty="0" smtClean="0">
                <a:solidFill>
                  <a:schemeClr val="tx1">
                    <a:lumMod val="50000"/>
                  </a:schemeClr>
                </a:solidFill>
                <a:cs typeface="Tahoma" pitchFamily="-65" charset="0"/>
              </a:rPr>
              <a:t> fuel source though, the country must build its charging station infrastructure. Having charging stations at the workplace is one key area for installing charging stations.</a:t>
            </a:r>
          </a:p>
          <a:p>
            <a:pPr marL="107464" marR="0" indent="-107464" algn="l" defTabSz="897099" rtl="0" eaLnBrk="0" fontAlgn="base" latinLnBrk="0" hangingPunct="0">
              <a:lnSpc>
                <a:spcPct val="100000"/>
              </a:lnSpc>
              <a:spcBef>
                <a:spcPct val="30000"/>
              </a:spcBef>
              <a:spcAft>
                <a:spcPct val="0"/>
              </a:spcAft>
              <a:buClrTx/>
              <a:buSzTx/>
              <a:buFont typeface="Arial" charset="0"/>
              <a:buChar char="•"/>
              <a:tabLst/>
              <a:defRPr/>
            </a:pPr>
            <a:endParaRPr lang="en-US" sz="1000" baseline="0" dirty="0" smtClean="0">
              <a:solidFill>
                <a:schemeClr val="tx1">
                  <a:lumMod val="50000"/>
                </a:schemeClr>
              </a:solidFill>
              <a:latin typeface="Arial" charset="0"/>
              <a:cs typeface="Arial" charset="0"/>
            </a:endParaRPr>
          </a:p>
          <a:p>
            <a:pPr marL="107464" marR="0" indent="-107464" algn="l" defTabSz="897099" rtl="0" eaLnBrk="0" fontAlgn="base" latinLnBrk="0" hangingPunct="0">
              <a:lnSpc>
                <a:spcPct val="100000"/>
              </a:lnSpc>
              <a:spcBef>
                <a:spcPct val="30000"/>
              </a:spcBef>
              <a:spcAft>
                <a:spcPct val="0"/>
              </a:spcAft>
              <a:buClrTx/>
              <a:buSzTx/>
              <a:buFont typeface="Arial" charset="0"/>
              <a:buChar char="•"/>
              <a:tabLst/>
              <a:defRPr/>
            </a:pPr>
            <a:r>
              <a:rPr lang="en-US" sz="1000" baseline="0" dirty="0" smtClean="0">
                <a:solidFill>
                  <a:schemeClr val="tx1">
                    <a:lumMod val="50000"/>
                  </a:schemeClr>
                </a:solidFill>
                <a:latin typeface="Arial" charset="0"/>
                <a:cs typeface="Arial" charset="0"/>
              </a:rPr>
              <a:t>Today we’re going to discuss how our interests intersect with your interests as a U.S. employer, and how we can engage in a mutually beneficial relationship.</a:t>
            </a:r>
          </a:p>
          <a:p>
            <a:pPr marL="107464" marR="0" indent="-107464" algn="l" defTabSz="897099" rtl="0" eaLnBrk="0" fontAlgn="base" latinLnBrk="0" hangingPunct="0">
              <a:lnSpc>
                <a:spcPct val="100000"/>
              </a:lnSpc>
              <a:spcBef>
                <a:spcPct val="30000"/>
              </a:spcBef>
              <a:spcAft>
                <a:spcPct val="0"/>
              </a:spcAft>
              <a:buClrTx/>
              <a:buSzTx/>
              <a:buFont typeface="Arial" charset="0"/>
              <a:buChar char="•"/>
              <a:tabLst/>
              <a:defRPr/>
            </a:pPr>
            <a:endParaRPr lang="en-US" sz="1000" baseline="0" dirty="0" smtClean="0">
              <a:solidFill>
                <a:schemeClr val="tx1">
                  <a:lumMod val="50000"/>
                </a:schemeClr>
              </a:solidFill>
              <a:latin typeface="Arial" charset="0"/>
              <a:cs typeface="Arial" charset="0"/>
            </a:endParaRPr>
          </a:p>
          <a:p>
            <a:pPr marL="107464" marR="0" indent="-107464" algn="l" defTabSz="897099"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lumMod val="50000"/>
                  </a:schemeClr>
                </a:solidFill>
                <a:latin typeface="Arial" charset="0"/>
                <a:cs typeface="Arial" charset="0"/>
              </a:rPr>
              <a:t>[Insert information</a:t>
            </a:r>
            <a:r>
              <a:rPr lang="en-US" sz="1000" baseline="0" dirty="0" smtClean="0">
                <a:solidFill>
                  <a:schemeClr val="tx1">
                    <a:lumMod val="50000"/>
                  </a:schemeClr>
                </a:solidFill>
                <a:latin typeface="Arial" charset="0"/>
                <a:cs typeface="Arial" charset="0"/>
              </a:rPr>
              <a:t> about specific Ambassador organization</a:t>
            </a:r>
            <a:r>
              <a:rPr lang="en-US" sz="1000" dirty="0" smtClean="0">
                <a:solidFill>
                  <a:schemeClr val="tx1">
                    <a:lumMod val="50000"/>
                  </a:schemeClr>
                </a:solidFill>
                <a:latin typeface="Arial" charset="0"/>
                <a:cs typeface="Arial" charset="0"/>
              </a:rPr>
              <a:t>]</a:t>
            </a:r>
            <a:endParaRPr lang="en-US" sz="1000" dirty="0">
              <a:solidFill>
                <a:schemeClr val="tx1">
                  <a:lumMod val="50000"/>
                </a:schemeClr>
              </a:solidFill>
              <a:cs typeface="Tahoma" pitchFamily="-65"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dirty="0" smtClean="0">
              <a:solidFill>
                <a:schemeClr val="tx1">
                  <a:lumMod val="50000"/>
                </a:schemeClr>
              </a:solidFill>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dirty="0" smtClean="0">
                <a:solidFill>
                  <a:schemeClr val="tx1">
                    <a:lumMod val="50000"/>
                  </a:schemeClr>
                </a:solidFill>
              </a:rPr>
              <a:t>(1) US Census Bureau, Foreign Trade Division, 2013. “US</a:t>
            </a:r>
            <a:r>
              <a:rPr lang="en-US" sz="1000" baseline="0" dirty="0" smtClean="0">
                <a:solidFill>
                  <a:schemeClr val="tx1">
                    <a:lumMod val="50000"/>
                  </a:schemeClr>
                </a:solidFill>
              </a:rPr>
              <a:t> Imports of Crude Oil</a:t>
            </a:r>
            <a:r>
              <a:rPr lang="en-US" sz="1000" dirty="0" smtClean="0">
                <a:solidFill>
                  <a:schemeClr val="tx1">
                    <a:lumMod val="50000"/>
                  </a:schemeClr>
                </a:solidFill>
              </a:rPr>
              <a:t>.” http://www.census.gov/foreign-trade/statistics/historical/petr.pdf</a:t>
            </a:r>
          </a:p>
          <a:p>
            <a:pPr marL="0" marR="0" indent="0" algn="l" defTabSz="914400" rtl="0" eaLnBrk="1" fontAlgn="base" latinLnBrk="0" hangingPunct="1">
              <a:lnSpc>
                <a:spcPct val="100000"/>
              </a:lnSpc>
              <a:spcBef>
                <a:spcPct val="0"/>
              </a:spcBef>
              <a:spcAft>
                <a:spcPct val="0"/>
              </a:spcAft>
              <a:buClrTx/>
              <a:buSzTx/>
              <a:buFontTx/>
              <a:buNone/>
              <a:tabLst/>
              <a:defRPr/>
            </a:pPr>
            <a:r>
              <a:rPr lang="en-US" sz="1000" i="0" baseline="0" dirty="0" smtClean="0">
                <a:solidFill>
                  <a:schemeClr val="tx1">
                    <a:lumMod val="50000"/>
                  </a:schemeClr>
                </a:solidFill>
                <a:latin typeface="Arial" charset="0"/>
                <a:cs typeface="Arial" charset="0"/>
              </a:rPr>
              <a:t>Photo: </a:t>
            </a:r>
            <a:r>
              <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rPr>
              <a:t>"To support its corporate car share program and encourage its employees to buy their own PEVs, Google offers free workplace charging at its Mountain View headquarters and several other company locations in the United States." (Photo courtesy Google)</a:t>
            </a:r>
          </a:p>
          <a:p>
            <a:pPr marL="0" marR="0" indent="0" algn="l" defTabSz="914400" rtl="0" eaLnBrk="1" fontAlgn="base" latinLnBrk="0" hangingPunct="1">
              <a:lnSpc>
                <a:spcPct val="100000"/>
              </a:lnSpc>
              <a:spcBef>
                <a:spcPct val="0"/>
              </a:spcBef>
              <a:spcAft>
                <a:spcPct val="0"/>
              </a:spcAft>
              <a:buClrTx/>
              <a:buSzTx/>
              <a:buFontTx/>
              <a:buNone/>
              <a:tabLst/>
              <a:defRPr/>
            </a:pPr>
            <a:endParaRPr lang="en-US" sz="1000" b="0" i="0" kern="1200" dirty="0" smtClean="0">
              <a:solidFill>
                <a:schemeClr val="tx1">
                  <a:lumMod val="50000"/>
                </a:schemeClr>
              </a:solidFill>
              <a:effectLst/>
              <a:latin typeface="Arial" pitchFamily="34" charset="0"/>
              <a:ea typeface="ＭＳ Ｐゴシック" pitchFamily="-65" charset="-128"/>
              <a:cs typeface="Arial" charset="0"/>
            </a:endParaRPr>
          </a:p>
          <a:p>
            <a:pPr marL="0" marR="0" lvl="0" indent="0" algn="l" defTabSz="914400" rtl="0" eaLnBrk="0" fontAlgn="base" latinLnBrk="0" hangingPunct="0">
              <a:lnSpc>
                <a:spcPct val="100000"/>
              </a:lnSpc>
              <a:spcBef>
                <a:spcPct val="0"/>
              </a:spcBef>
              <a:spcAft>
                <a:spcPct val="0"/>
              </a:spcAft>
              <a:buClrTx/>
              <a:buSzTx/>
              <a:buFont typeface="Arial" charset="0"/>
              <a:buNone/>
              <a:tabLst/>
              <a:defRPr/>
            </a:pPr>
            <a:r>
              <a:rPr lang="en-US" sz="1000" kern="1200" dirty="0" smtClean="0">
                <a:cs typeface="Arial" panose="020B0604020202020204" pitchFamily="34" charset="0"/>
              </a:rPr>
              <a:t>[For Ambassadors</a:t>
            </a:r>
            <a:r>
              <a:rPr lang="en-US" sz="1000" kern="1200" baseline="0" dirty="0" smtClean="0">
                <a:cs typeface="Arial" panose="020B0604020202020204" pitchFamily="34" charset="0"/>
              </a:rPr>
              <a:t>’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kern="1200" dirty="0" smtClean="0">
                <a:effectLst/>
                <a:cs typeface="Arial" pitchFamily="34" charset="0"/>
              </a:rPr>
              <a:t>Google has 25,000</a:t>
            </a:r>
            <a:r>
              <a:rPr lang="en-US" sz="1000" kern="1200" baseline="0" dirty="0" smtClean="0">
                <a:effectLst/>
                <a:cs typeface="Arial" pitchFamily="34" charset="0"/>
              </a:rPr>
              <a:t> employees and </a:t>
            </a:r>
            <a:r>
              <a:rPr lang="en-US" sz="1000" kern="1200" dirty="0" smtClean="0">
                <a:effectLst/>
                <a:cs typeface="Arial" pitchFamily="34" charset="0"/>
              </a:rPr>
              <a:t>300 charging stations across the</a:t>
            </a:r>
            <a:r>
              <a:rPr lang="en-US" sz="1000" kern="1200" baseline="0" dirty="0" smtClean="0">
                <a:effectLst/>
                <a:cs typeface="Arial" pitchFamily="34" charset="0"/>
              </a:rPr>
              <a:t> country. T</a:t>
            </a:r>
            <a:r>
              <a:rPr lang="en-US" sz="1000" kern="1200" dirty="0" smtClean="0">
                <a:effectLst/>
                <a:cs typeface="Arial" pitchFamily="34" charset="0"/>
              </a:rPr>
              <a:t>he company’s goal is to provide charging at 5% of its parking spaces.</a:t>
            </a:r>
          </a:p>
          <a:p>
            <a:pPr marL="0" marR="0" indent="0" algn="l" defTabSz="914400" rtl="0" eaLnBrk="1" fontAlgn="base" latinLnBrk="0" hangingPunct="1">
              <a:lnSpc>
                <a:spcPct val="100000"/>
              </a:lnSpc>
              <a:spcBef>
                <a:spcPct val="0"/>
              </a:spcBef>
              <a:spcAft>
                <a:spcPct val="0"/>
              </a:spcAft>
              <a:buClrTx/>
              <a:buSzTx/>
              <a:buFontTx/>
              <a:buNone/>
              <a:tabLst/>
              <a:defRPr/>
            </a:pPr>
            <a:endParaRPr lang="en-US" sz="1000" i="0" dirty="0">
              <a:solidFill>
                <a:schemeClr val="tx1">
                  <a:lumMod val="50000"/>
                </a:schemeClr>
              </a:solidFill>
              <a:latin typeface="Arial" charset="0"/>
              <a:cs typeface="Arial"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343400"/>
            <a:ext cx="5486400" cy="4191000"/>
          </a:xfrm>
        </p:spPr>
        <p:txBody>
          <a:bodyPr>
            <a:no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t>Workplace charging can provide a unique and valuable benefit to employees. Increasing and maintaining employee motivation remains a difficult task for executive management. Installing workplace charging can be an effective way to reward your employees and increase morale.</a:t>
            </a:r>
            <a:r>
              <a:rPr lang="en-US" sz="900" baseline="0" dirty="0" smtClean="0"/>
              <a:t> Additionally, p</a:t>
            </a:r>
            <a:r>
              <a:rPr lang="en-US" sz="900" dirty="0" smtClean="0"/>
              <a:t>roviding</a:t>
            </a:r>
            <a:r>
              <a:rPr lang="en-US" sz="900" baseline="0" dirty="0" smtClean="0"/>
              <a:t> workplace charging and enabling your employees to drive PEVs can reduce their commuting stress since </a:t>
            </a:r>
            <a:r>
              <a:rPr lang="en-US" sz="900" dirty="0" smtClean="0"/>
              <a:t>PEVs can qualify for HOV lane access.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effectLst/>
              </a:rPr>
              <a:t>How a company projects its values and ethics has become a competitive differentiator in terms of recruiting.</a:t>
            </a:r>
            <a:r>
              <a:rPr lang="en-US" sz="900" baseline="0" dirty="0" smtClean="0">
                <a:effectLst/>
              </a:rPr>
              <a:t> By demonstrating concern for the environment as well as employee quality of life, employers with workplace charging are well positioned to recruit and retain top talent. </a:t>
            </a:r>
            <a:r>
              <a:rPr lang="en-US" sz="900" dirty="0" smtClean="0"/>
              <a:t>So not only will installing workplace charging help increase your current employee’s performance, but it can also help position your organization for future employee recruitment.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t>lynda.com, a 350-person</a:t>
            </a:r>
            <a:r>
              <a:rPr lang="en-US" sz="900" baseline="0" dirty="0" smtClean="0"/>
              <a:t> business from a small town in southern California experienced this first hand. When a top-candidate recruit said that workplace charging access would be very important in his decision-making process, lynda.com decided to look into launching a workplace charging program. In the end, they got the employee they wanted and other employees have started buying PEVs as well!</a:t>
            </a:r>
            <a:endParaRPr lang="en-US" sz="900" dirty="0" smtClean="0">
              <a:effectLst/>
            </a:endParaRPr>
          </a:p>
          <a:p>
            <a:pPr marL="0" indent="0">
              <a:buNone/>
            </a:pPr>
            <a:endParaRPr lang="en-US" sz="900" dirty="0" smtClean="0"/>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sz="900" dirty="0" smtClean="0"/>
              <a:t>Photo:</a:t>
            </a:r>
            <a:r>
              <a:rPr lang="en-US" sz="900" baseline="0" dirty="0" smtClean="0"/>
              <a:t> </a:t>
            </a:r>
            <a:r>
              <a:rPr lang="en-US" sz="900" b="0" i="0" kern="1200" dirty="0" smtClean="0">
                <a:solidFill>
                  <a:schemeClr val="tx1"/>
                </a:solidFill>
                <a:effectLst/>
              </a:rPr>
              <a:t>"</a:t>
            </a:r>
            <a:r>
              <a:rPr lang="en-US" sz="900" b="0" i="0" kern="1200" dirty="0" err="1" smtClean="0">
                <a:solidFill>
                  <a:schemeClr val="tx1"/>
                </a:solidFill>
                <a:effectLst/>
              </a:rPr>
              <a:t>lynda.com's</a:t>
            </a:r>
            <a:r>
              <a:rPr lang="en-US" sz="900" b="0" i="0" kern="1200" dirty="0" smtClean="0">
                <a:solidFill>
                  <a:schemeClr val="tx1"/>
                </a:solidFill>
                <a:effectLst/>
              </a:rPr>
              <a:t> PEV charging stations are part of the company's larger commuting program designed to alleviate the impact from employee commutes, which average 40 miles round-trip per day." (Photo by Lucas Deming / lynda.com) </a:t>
            </a:r>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sz="900" b="0" i="0" kern="1200" dirty="0" smtClean="0">
                <a:solidFill>
                  <a:schemeClr val="tx1"/>
                </a:solidFill>
                <a:effectLst/>
              </a:rPr>
              <a:t>Video: Option to replace photo with embedded version of professional-quality</a:t>
            </a:r>
            <a:r>
              <a:rPr lang="en-US" sz="900" b="0" i="0" kern="1200" baseline="0" dirty="0" smtClean="0">
                <a:solidFill>
                  <a:schemeClr val="tx1"/>
                </a:solidFill>
                <a:effectLst/>
              </a:rPr>
              <a:t> 2-minute video </a:t>
            </a:r>
            <a:r>
              <a:rPr lang="en-US" sz="900" dirty="0" smtClean="0"/>
              <a:t>http://www.youtube.com/watch?v=inQnrbXXafw&amp;feature=youtu.be</a:t>
            </a:r>
            <a:r>
              <a:rPr lang="en-US" sz="900" b="0" i="0" kern="1200" baseline="0" dirty="0" smtClean="0">
                <a:solidFill>
                  <a:schemeClr val="tx1"/>
                </a:solidFill>
                <a:effectLst/>
              </a:rPr>
              <a:t> (Video by lynda.com)</a:t>
            </a:r>
          </a:p>
          <a:p>
            <a:pPr marL="0" lvl="0" indent="0">
              <a:spcBef>
                <a:spcPct val="0"/>
              </a:spcBef>
              <a:buNone/>
              <a:defRPr/>
            </a:pPr>
            <a:endParaRPr lang="en-US" sz="900" dirty="0">
              <a:cs typeface="Arial" panose="020B0604020202020204" pitchFamily="34" charset="0"/>
            </a:endParaRPr>
          </a:p>
          <a:p>
            <a:pPr marL="0" lvl="0" indent="0">
              <a:spcBef>
                <a:spcPct val="0"/>
              </a:spcBef>
              <a:buNone/>
              <a:defRPr/>
            </a:pPr>
            <a:r>
              <a:rPr lang="en-US" sz="900" dirty="0" smtClean="0">
                <a:cs typeface="Arial" panose="020B0604020202020204" pitchFamily="34" charset="0"/>
              </a:rPr>
              <a:t>[</a:t>
            </a:r>
            <a:r>
              <a:rPr lang="en-US" sz="900" dirty="0">
                <a:cs typeface="Arial" panose="020B0604020202020204" pitchFamily="34" charset="0"/>
              </a:rPr>
              <a:t>For Ambassadors’ reference]</a:t>
            </a:r>
          </a:p>
          <a:p>
            <a:pPr lvl="0">
              <a:defRPr/>
            </a:pPr>
            <a:r>
              <a:rPr lang="en-US" sz="900" dirty="0">
                <a:cs typeface="Arial" panose="020B0604020202020204" pitchFamily="34" charset="0"/>
              </a:rPr>
              <a:t>lynda.com has 350 employees at their </a:t>
            </a:r>
            <a:r>
              <a:rPr lang="en-US" sz="900" dirty="0" err="1">
                <a:cs typeface="Arial" panose="020B0604020202020204" pitchFamily="34" charset="0"/>
              </a:rPr>
              <a:t>Carpintera</a:t>
            </a:r>
            <a:r>
              <a:rPr lang="en-US" sz="900" dirty="0">
                <a:cs typeface="Arial" panose="020B0604020202020204" pitchFamily="34" charset="0"/>
              </a:rPr>
              <a:t>, CA location. The company’s “Juice Bar” has two 220-volt and four 110-volt outlets that charge both employee cars and the company’s fleet of small PEVs. </a:t>
            </a:r>
          </a:p>
          <a:p>
            <a:pPr marL="0" marR="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0" i="0" kern="1200" baseline="0" dirty="0" smtClean="0">
              <a:solidFill>
                <a:schemeClr val="tx1"/>
              </a:solidFill>
              <a:effectLst/>
              <a:latin typeface="Arial" pitchFamily="34" charset="0"/>
              <a:ea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dirty="0" smtClean="0"/>
          </a:p>
        </p:txBody>
      </p:sp>
      <p:sp>
        <p:nvSpPr>
          <p:cNvPr id="48132" name="Slide Number Placeholder 3"/>
          <p:cNvSpPr>
            <a:spLocks noGrp="1"/>
          </p:cNvSpPr>
          <p:nvPr>
            <p:ph type="sldNum" sz="quarter" idx="5"/>
          </p:nvPr>
        </p:nvSpPr>
        <p:spPr bwMode="auto">
          <a:noFill/>
          <a:ln>
            <a:miter lim="800000"/>
            <a:headEnd/>
            <a:tailEnd/>
          </a:ln>
        </p:spPr>
        <p:txBody>
          <a:bodyPr/>
          <a:lstStyle/>
          <a:p>
            <a:fld id="{72DE8023-E292-4306-A75E-BAA1CD3842CC}" type="slidenum">
              <a:rPr lang="en-US"/>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baseline="0" dirty="0" smtClean="0">
                <a:solidFill>
                  <a:schemeClr val="tx1">
                    <a:lumMod val="50000"/>
                  </a:schemeClr>
                </a:solidFill>
                <a:ea typeface="ＭＳ Ｐゴシック" pitchFamily="-65" charset="-128"/>
              </a:rPr>
              <a:t>Integrated into your organization’s sustainability efforts, </a:t>
            </a:r>
            <a:r>
              <a:rPr lang="en-US" sz="1000" b="0" dirty="0" smtClean="0">
                <a:solidFill>
                  <a:schemeClr val="tx1">
                    <a:lumMod val="50000"/>
                  </a:schemeClr>
                </a:solidFill>
                <a:ea typeface="ＭＳ Ｐゴシック" pitchFamily="-65" charset="-128"/>
              </a:rPr>
              <a:t>workplace charging can enhance</a:t>
            </a:r>
            <a:r>
              <a:rPr lang="en-US" sz="1000" b="0" baseline="0" dirty="0" smtClean="0">
                <a:solidFill>
                  <a:schemeClr val="tx1">
                    <a:lumMod val="50000"/>
                  </a:schemeClr>
                </a:solidFill>
                <a:ea typeface="ＭＳ Ｐゴシック" pitchFamily="-65" charset="-128"/>
              </a:rPr>
              <a:t> your </a:t>
            </a:r>
            <a:r>
              <a:rPr lang="en-US" sz="1000" b="0" dirty="0" smtClean="0">
                <a:solidFill>
                  <a:schemeClr val="tx1">
                    <a:lumMod val="50000"/>
                  </a:schemeClr>
                </a:solidFill>
                <a:ea typeface="ＭＳ Ｐゴシック" pitchFamily="-65" charset="-128"/>
              </a:rPr>
              <a:t>organization’s image and raise brand</a:t>
            </a:r>
            <a:r>
              <a:rPr lang="en-US" sz="1000" b="0" baseline="0" dirty="0" smtClean="0">
                <a:solidFill>
                  <a:schemeClr val="tx1">
                    <a:lumMod val="50000"/>
                  </a:schemeClr>
                </a:solidFill>
                <a:ea typeface="ＭＳ Ｐゴシック" pitchFamily="-65" charset="-128"/>
              </a:rPr>
              <a:t> awareness, creating </a:t>
            </a:r>
            <a:r>
              <a:rPr lang="en-US" sz="1000" baseline="0" dirty="0" smtClean="0">
                <a:solidFill>
                  <a:schemeClr val="tx1">
                    <a:lumMod val="50000"/>
                  </a:schemeClr>
                </a:solidFill>
              </a:rPr>
              <a:t>value for</a:t>
            </a:r>
            <a:r>
              <a:rPr lang="en-US" sz="1000" dirty="0" smtClean="0">
                <a:solidFill>
                  <a:schemeClr val="tx1">
                    <a:lumMod val="50000"/>
                  </a:schemeClr>
                </a:solidFill>
              </a:rPr>
              <a:t> your customers, community, and investors.</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0" baseline="0" dirty="0" smtClean="0">
              <a:solidFill>
                <a:schemeClr val="bg1"/>
              </a:solidFill>
              <a:ea typeface="ＭＳ Ｐゴシック" pitchFamily="-65" charset="-128"/>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1000" dirty="0" smtClean="0"/>
              <a:t>Charging</a:t>
            </a:r>
            <a:r>
              <a:rPr lang="en-US" sz="1000" baseline="0" dirty="0" smtClean="0"/>
              <a:t> station installations qualify for credit under the Green Building Council’s LEED certification process, thereby contributing to</a:t>
            </a:r>
            <a:r>
              <a:rPr lang="en-US" sz="1000" dirty="0" smtClean="0"/>
              <a:t>ward your organization’s</a:t>
            </a:r>
            <a:r>
              <a:rPr lang="en-US" sz="1000" baseline="0" dirty="0" smtClean="0"/>
              <a:t> efforts in green building (1). </a:t>
            </a:r>
            <a:r>
              <a:rPr lang="en-US" sz="1000" dirty="0" smtClean="0"/>
              <a:t>By</a:t>
            </a:r>
            <a:r>
              <a:rPr lang="en-US" sz="1000" baseline="0" dirty="0" smtClean="0"/>
              <a:t> accounting for the emission reductions afforded by your PEV-driving employees’ commutes, workplace charging can </a:t>
            </a:r>
            <a:r>
              <a:rPr lang="en-US" sz="1000" dirty="0" smtClean="0"/>
              <a:t>reduce your company’s carbon footprint (this is also known as Scope 3 emission reduction).</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dirty="0" smtClean="0"/>
          </a:p>
          <a:p>
            <a:pPr marL="109538" marR="0" lvl="0" indent="-109538" algn="l" defTabSz="914400" rtl="0" eaLnBrk="0" fontAlgn="base" latinLnBrk="0" hangingPunct="0">
              <a:lnSpc>
                <a:spcPct val="100000"/>
              </a:lnSpc>
              <a:spcBef>
                <a:spcPct val="30000"/>
              </a:spcBef>
              <a:spcAft>
                <a:spcPct val="0"/>
              </a:spcAft>
              <a:buClrTx/>
              <a:buSzTx/>
              <a:tabLst/>
              <a:defRPr/>
            </a:pPr>
            <a:r>
              <a:rPr lang="en-US" sz="1000" dirty="0" smtClean="0"/>
              <a:t>JLA</a:t>
            </a:r>
            <a:r>
              <a:rPr lang="en-US" sz="1000" baseline="0" dirty="0" smtClean="0"/>
              <a:t> Public Involvement is a Workplace Charging Challenge Partner and small business out of Portland, Oregon. JLA realizes that sustainability practices are important no matter the size of the organization – in fact, JLA recently received Gold certification in their city’s Sustainability at Work program. With one shared PEV and 3 employees driving plug-ins, JLA boasts a 20% adoption rate among its 15 workers!</a:t>
            </a:r>
            <a:endParaRPr lang="en-US" sz="1000" dirty="0"/>
          </a:p>
          <a:p>
            <a:pPr marL="0" lvl="0" indent="0">
              <a:buNone/>
            </a:pPr>
            <a:endParaRPr lang="en-US" sz="1000" dirty="0"/>
          </a:p>
          <a:p>
            <a:pPr marL="228600" lvl="0" indent="-228600">
              <a:buAutoNum type="arabicParenBoth"/>
            </a:pPr>
            <a:r>
              <a:rPr lang="en-US" sz="1000" b="0" i="0" u="none" strike="noStrike" kern="1200" baseline="0" dirty="0" smtClean="0">
                <a:solidFill>
                  <a:schemeClr val="tx1"/>
                </a:solidFill>
                <a:latin typeface="Arial" pitchFamily="34" charset="0"/>
                <a:ea typeface="ＭＳ Ｐゴシック" pitchFamily="-65" charset="-128"/>
              </a:rPr>
              <a:t>US Green Building Council, 2009 “LEED 2009 for Core and Shell Development” http://www.usgbc.org/Docs/Archive/General/Docs8870.pdf and </a:t>
            </a:r>
            <a:br>
              <a:rPr lang="en-US" sz="1000" b="0" i="0" u="none" strike="noStrike" kern="1200" baseline="0" dirty="0" smtClean="0">
                <a:solidFill>
                  <a:schemeClr val="tx1"/>
                </a:solidFill>
                <a:latin typeface="Arial" pitchFamily="34" charset="0"/>
                <a:ea typeface="ＭＳ Ｐゴシック" pitchFamily="-65" charset="-128"/>
              </a:rPr>
            </a:br>
            <a:r>
              <a:rPr lang="en-US" sz="1000" b="0" i="0" u="none" strike="noStrike" kern="1200" baseline="0" dirty="0" smtClean="0">
                <a:solidFill>
                  <a:schemeClr val="tx1"/>
                </a:solidFill>
                <a:latin typeface="Arial" pitchFamily="34" charset="0"/>
                <a:ea typeface="ＭＳ Ｐゴシック" pitchFamily="-65" charset="-128"/>
              </a:rPr>
              <a:t>US Green Building Council, 2009 “LEED 2009 for New Construction and Major Renovations” http://www.usgbc.org/Docs/Archive/General/Docs8868.pdf</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dirty="0" smtClean="0"/>
              <a:t>Photo:</a:t>
            </a:r>
            <a:r>
              <a:rPr lang="en-US" sz="1000" baseline="0" dirty="0" smtClean="0"/>
              <a:t> </a:t>
            </a: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"JLA Public Involvement has on-site charging that is available for use both by employees' personal vehicles and by a PEV in the company's corporate vehicle pool, which can be used for all company trips." (Photo courtesy JLA)</a:t>
            </a:r>
          </a:p>
          <a:p>
            <a:pPr marL="0" lvl="0" indent="0">
              <a:buNone/>
              <a:defRPr/>
            </a:pPr>
            <a:endParaRPr lang="en-US" sz="1000" dirty="0">
              <a:cs typeface="Arial" panose="020B0604020202020204" pitchFamily="34" charset="0"/>
            </a:endParaRPr>
          </a:p>
          <a:p>
            <a:pPr marL="0" lvl="0" indent="0">
              <a:buNone/>
              <a:defRPr/>
            </a:pPr>
            <a:r>
              <a:rPr lang="en-US" sz="1000" dirty="0">
                <a:cs typeface="Arial" panose="020B0604020202020204" pitchFamily="34" charset="0"/>
              </a:rPr>
              <a:t>[For Ambassador’s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kern="1200" dirty="0" smtClean="0">
                <a:effectLst/>
                <a:cs typeface="Arial" pitchFamily="34" charset="0"/>
              </a:rPr>
              <a:t>JLA Public Involvement has 15 </a:t>
            </a:r>
            <a:r>
              <a:rPr lang="en-US" sz="1000" kern="1200" baseline="0" dirty="0" smtClean="0">
                <a:effectLst/>
                <a:cs typeface="Arial" pitchFamily="34" charset="0"/>
              </a:rPr>
              <a:t>employees and 1 charging station. T</a:t>
            </a:r>
            <a:r>
              <a:rPr lang="en-US" sz="1000" kern="1200" dirty="0" smtClean="0">
                <a:effectLst/>
                <a:cs typeface="Arial" pitchFamily="34" charset="0"/>
              </a:rPr>
              <a:t>he charging station provides power for the company’s single company PEV as well as three personal employee PEVs.</a:t>
            </a:r>
            <a:endParaRPr lang="en-US" sz="1000" i="0" dirty="0" smtClean="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i="0" dirty="0"/>
          </a:p>
        </p:txBody>
      </p:sp>
      <p:sp>
        <p:nvSpPr>
          <p:cNvPr id="4" name="Slide Number Placeholder 3"/>
          <p:cNvSpPr>
            <a:spLocks noGrp="1"/>
          </p:cNvSpPr>
          <p:nvPr>
            <p:ph type="sldNum" sz="quarter" idx="10"/>
          </p:nvPr>
        </p:nvSpPr>
        <p:spPr/>
        <p:txBody>
          <a:bodyPr/>
          <a:lstStyle/>
          <a:p>
            <a:fld id="{442AA591-0D12-43BC-BB09-F031C0AC363F}" type="slidenum">
              <a:rPr lang="en-US" smtClean="0"/>
              <a:pPr/>
              <a:t>11</a:t>
            </a:fld>
            <a:endParaRPr lang="en-US" dirty="0"/>
          </a:p>
        </p:txBody>
      </p:sp>
    </p:spTree>
    <p:extLst>
      <p:ext uri="{BB962C8B-B14F-4D97-AF65-F5344CB8AC3E}">
        <p14:creationId xmlns:p14="http://schemas.microsoft.com/office/powerpoint/2010/main" val="785093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dirty="0" smtClean="0">
                <a:solidFill>
                  <a:schemeClr val="tx1">
                    <a:lumMod val="50000"/>
                  </a:schemeClr>
                </a:solidFill>
                <a:ea typeface="ＭＳ Ｐゴシック" pitchFamily="-65" charset="-128"/>
              </a:rPr>
              <a:t>Workplace charging can also enhance an innovative organizational culture</a:t>
            </a:r>
            <a:r>
              <a:rPr lang="en-US" sz="1000" b="0" baseline="0" dirty="0" smtClean="0">
                <a:solidFill>
                  <a:schemeClr val="tx1">
                    <a:lumMod val="50000"/>
                  </a:schemeClr>
                </a:solidFill>
                <a:ea typeface="ＭＳ Ｐゴシック" pitchFamily="-65" charset="-128"/>
              </a:rPr>
              <a:t> by </a:t>
            </a:r>
            <a:r>
              <a:rPr lang="en-US" sz="1000" dirty="0" smtClean="0">
                <a:solidFill>
                  <a:schemeClr val="tx1">
                    <a:lumMod val="50000"/>
                  </a:schemeClr>
                </a:solidFill>
              </a:rPr>
              <a:t>helping to develop </a:t>
            </a:r>
            <a:r>
              <a:rPr lang="en-US" sz="1000" dirty="0">
                <a:solidFill>
                  <a:schemeClr val="tx1">
                    <a:lumMod val="50000"/>
                  </a:schemeClr>
                </a:solidFill>
              </a:rPr>
              <a:t>structural and social </a:t>
            </a:r>
            <a:r>
              <a:rPr lang="en-US" sz="1000" dirty="0" smtClean="0">
                <a:solidFill>
                  <a:schemeClr val="tx1">
                    <a:lumMod val="50000"/>
                  </a:schemeClr>
                </a:solidFill>
              </a:rPr>
              <a:t>capital. It</a:t>
            </a:r>
            <a:r>
              <a:rPr lang="en-US" sz="1000" b="0" dirty="0" smtClean="0">
                <a:solidFill>
                  <a:schemeClr val="tx1">
                    <a:lumMod val="50000"/>
                  </a:schemeClr>
                </a:solidFill>
              </a:rPr>
              <a:t> </a:t>
            </a:r>
            <a:r>
              <a:rPr lang="en-US" sz="1000" b="0" dirty="0">
                <a:solidFill>
                  <a:schemeClr val="tx1">
                    <a:lumMod val="50000"/>
                  </a:schemeClr>
                </a:solidFill>
              </a:rPr>
              <a:t>shows your consideration and care in your employees’ work and personal lives. </a:t>
            </a:r>
            <a:endParaRPr lang="en-US" sz="1000" b="0" dirty="0" smtClean="0">
              <a:solidFill>
                <a:schemeClr val="tx1">
                  <a:lumMod val="50000"/>
                </a:schemeClr>
              </a:solidFill>
            </a:endParaRPr>
          </a:p>
          <a:p>
            <a:pPr marL="0" lvl="0" indent="0">
              <a:buNone/>
            </a:pPr>
            <a:endParaRPr lang="en-US" sz="1000" b="0" dirty="0">
              <a:solidFill>
                <a:schemeClr val="tx1">
                  <a:lumMod val="50000"/>
                </a:schemeClr>
              </a:solidFill>
            </a:endParaRPr>
          </a:p>
          <a:p>
            <a:pPr lvl="0"/>
            <a:r>
              <a:rPr lang="en-US" sz="1000" b="0" dirty="0" smtClean="0">
                <a:solidFill>
                  <a:schemeClr val="tx1">
                    <a:lumMod val="50000"/>
                  </a:schemeClr>
                </a:solidFill>
              </a:rPr>
              <a:t>It also showcases an</a:t>
            </a:r>
            <a:r>
              <a:rPr lang="en-US" sz="1000" b="0" baseline="0" dirty="0" smtClean="0">
                <a:solidFill>
                  <a:schemeClr val="tx1">
                    <a:lumMod val="50000"/>
                  </a:schemeClr>
                </a:solidFill>
              </a:rPr>
              <a:t> organization’s </a:t>
            </a:r>
            <a:r>
              <a:rPr lang="en-US" sz="1000" b="0" dirty="0" smtClean="0">
                <a:solidFill>
                  <a:schemeClr val="tx1">
                    <a:lumMod val="50000"/>
                  </a:schemeClr>
                </a:solidFill>
              </a:rPr>
              <a:t>ability </a:t>
            </a:r>
            <a:r>
              <a:rPr lang="en-US" sz="1000" b="0" dirty="0">
                <a:solidFill>
                  <a:schemeClr val="tx1">
                    <a:lumMod val="50000"/>
                  </a:schemeClr>
                </a:solidFill>
              </a:rPr>
              <a:t>to adapt, position, and prepare for the </a:t>
            </a:r>
            <a:r>
              <a:rPr lang="en-US" sz="1000" b="0" dirty="0" smtClean="0">
                <a:solidFill>
                  <a:schemeClr val="tx1">
                    <a:lumMod val="50000"/>
                  </a:schemeClr>
                </a:solidFill>
              </a:rPr>
              <a:t>future</a:t>
            </a:r>
            <a:r>
              <a:rPr lang="en-US" sz="1000" b="0" baseline="0" dirty="0" smtClean="0">
                <a:solidFill>
                  <a:schemeClr val="tx1">
                    <a:lumMod val="50000"/>
                  </a:schemeClr>
                </a:solidFill>
              </a:rPr>
              <a:t> – the </a:t>
            </a:r>
            <a:r>
              <a:rPr lang="en-US" sz="1000" dirty="0" smtClean="0">
                <a:solidFill>
                  <a:schemeClr val="tx1">
                    <a:lumMod val="50000"/>
                  </a:schemeClr>
                </a:solidFill>
              </a:rPr>
              <a:t>charging </a:t>
            </a:r>
            <a:r>
              <a:rPr lang="en-US" sz="1000" dirty="0">
                <a:solidFill>
                  <a:schemeClr val="tx1">
                    <a:lumMod val="50000"/>
                  </a:schemeClr>
                </a:solidFill>
              </a:rPr>
              <a:t>station </a:t>
            </a:r>
            <a:r>
              <a:rPr lang="en-US" sz="1000" dirty="0" smtClean="0">
                <a:solidFill>
                  <a:schemeClr val="tx1">
                    <a:lumMod val="50000"/>
                  </a:schemeClr>
                </a:solidFill>
              </a:rPr>
              <a:t>in your parking lot becomes a visual </a:t>
            </a:r>
            <a:r>
              <a:rPr lang="en-US" sz="1000" dirty="0">
                <a:solidFill>
                  <a:schemeClr val="tx1">
                    <a:lumMod val="50000"/>
                  </a:schemeClr>
                </a:solidFill>
              </a:rPr>
              <a:t>symbol </a:t>
            </a:r>
            <a:r>
              <a:rPr lang="en-US" sz="1000" dirty="0" smtClean="0">
                <a:solidFill>
                  <a:schemeClr val="tx1">
                    <a:lumMod val="50000"/>
                  </a:schemeClr>
                </a:solidFill>
              </a:rPr>
              <a:t>for this mindset.</a:t>
            </a:r>
          </a:p>
          <a:p>
            <a:pPr lvl="0"/>
            <a:endParaRPr lang="en-US" sz="1000" dirty="0" smtClean="0">
              <a:solidFill>
                <a:schemeClr val="tx1">
                  <a:lumMod val="50000"/>
                </a:schemeClr>
              </a:solidFill>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aseline="0" dirty="0" smtClean="0">
                <a:solidFill>
                  <a:schemeClr val="tx1">
                    <a:lumMod val="50000"/>
                  </a:schemeClr>
                </a:solidFill>
              </a:rPr>
              <a:t>A leader in workplace PEV deployment since 2007, Google is a founding Workplace Charging Challenge Partner. Google acknowledges this leadership and encourages other employers to join their efforts. They have been a champion of sharing their lessons learned over the years and aim to eventually provide charging at 5% of their parking spaces. With more than 300 charging stations already deployed across the country, they are well on their way to their target.</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aseline="0" dirty="0" smtClean="0">
              <a:solidFill>
                <a:schemeClr val="tx1">
                  <a:lumMod val="50000"/>
                </a:schemeClr>
              </a:solidFill>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i="0" baseline="0" dirty="0" smtClean="0">
                <a:solidFill>
                  <a:schemeClr val="tx1">
                    <a:lumMod val="50000"/>
                  </a:schemeClr>
                </a:solidFill>
                <a:latin typeface="Arial" charset="0"/>
                <a:cs typeface="Arial" charset="0"/>
              </a:rPr>
              <a:t>Photo: </a:t>
            </a:r>
            <a:r>
              <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rPr>
              <a:t>"To support its corporate car share program and encourage its employees to buy their own PEVs, Google offers free workplace charging at its Mountain View headquarters and several other company locations in the United States." (Photo courtesy Google)</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0" i="0" kern="1200" dirty="0" smtClean="0">
              <a:solidFill>
                <a:schemeClr val="tx1">
                  <a:lumMod val="50000"/>
                </a:schemeClr>
              </a:solidFill>
              <a:effectLst/>
              <a:latin typeface="Arial" pitchFamily="34" charset="0"/>
              <a:ea typeface="ＭＳ Ｐゴシック" pitchFamily="-65" charset="-128"/>
              <a:cs typeface="Arial" charset="0"/>
            </a:endParaRPr>
          </a:p>
          <a:p>
            <a:pPr marL="0" marR="0" lvl="0" indent="0" algn="l" defTabSz="914400" rtl="0" eaLnBrk="0" fontAlgn="base" latinLnBrk="0" hangingPunct="0">
              <a:lnSpc>
                <a:spcPct val="100000"/>
              </a:lnSpc>
              <a:spcBef>
                <a:spcPct val="0"/>
              </a:spcBef>
              <a:spcAft>
                <a:spcPct val="0"/>
              </a:spcAft>
              <a:buClrTx/>
              <a:buSzTx/>
              <a:buFont typeface="Arial" charset="0"/>
              <a:buNone/>
              <a:tabLst/>
              <a:defRPr/>
            </a:pPr>
            <a:r>
              <a:rPr lang="en-US" sz="1000" kern="1200" dirty="0" smtClean="0">
                <a:cs typeface="Arial" panose="020B0604020202020204" pitchFamily="34" charset="0"/>
              </a:rPr>
              <a:t>[For Ambassadors</a:t>
            </a:r>
            <a:r>
              <a:rPr lang="en-US" sz="1000" kern="1200" baseline="0" dirty="0" smtClean="0">
                <a:cs typeface="Arial" panose="020B0604020202020204" pitchFamily="34" charset="0"/>
              </a:rPr>
              <a:t>’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kern="1200" dirty="0" smtClean="0">
                <a:effectLst/>
                <a:cs typeface="Arial" pitchFamily="34" charset="0"/>
              </a:rPr>
              <a:t>Google has 25,000</a:t>
            </a:r>
            <a:r>
              <a:rPr lang="en-US" sz="1000" kern="1200" baseline="0" dirty="0" smtClean="0">
                <a:effectLst/>
                <a:cs typeface="Arial" pitchFamily="34" charset="0"/>
              </a:rPr>
              <a:t> employees and </a:t>
            </a:r>
            <a:r>
              <a:rPr lang="en-US" sz="1000" kern="1200" dirty="0" smtClean="0">
                <a:effectLst/>
                <a:cs typeface="Arial" pitchFamily="34" charset="0"/>
              </a:rPr>
              <a:t>300 charging stations across the</a:t>
            </a:r>
            <a:r>
              <a:rPr lang="en-US" sz="1000" kern="1200" baseline="0" dirty="0" smtClean="0">
                <a:effectLst/>
                <a:cs typeface="Arial" pitchFamily="34" charset="0"/>
              </a:rPr>
              <a:t> country. T</a:t>
            </a:r>
            <a:r>
              <a:rPr lang="en-US" sz="1000" kern="1200" dirty="0" smtClean="0">
                <a:effectLst/>
                <a:cs typeface="Arial" pitchFamily="34" charset="0"/>
              </a:rPr>
              <a:t>he company’s goal is to provide charging at 5% of its parking spaces.</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i="0" dirty="0" smtClean="0">
              <a:solidFill>
                <a:schemeClr val="tx1">
                  <a:lumMod val="50000"/>
                </a:schemeClr>
              </a:solidFill>
              <a:latin typeface="Arial" charset="0"/>
              <a:cs typeface="Arial" charset="0"/>
            </a:endParaRPr>
          </a:p>
        </p:txBody>
      </p:sp>
      <p:sp>
        <p:nvSpPr>
          <p:cNvPr id="29700" name="Slide Number Placeholder 3"/>
          <p:cNvSpPr>
            <a:spLocks noGrp="1"/>
          </p:cNvSpPr>
          <p:nvPr>
            <p:ph type="sldNum" sz="quarter" idx="5"/>
          </p:nvPr>
        </p:nvSpPr>
        <p:spPr bwMode="auto">
          <a:noFill/>
          <a:ln>
            <a:miter lim="800000"/>
            <a:headEnd/>
            <a:tailEnd/>
          </a:ln>
        </p:spPr>
        <p:txBody>
          <a:bodyPr/>
          <a:lstStyle/>
          <a:p>
            <a:fld id="{6989D00F-7439-486F-BDBA-E0CDAEDB387C}" type="slidenum">
              <a:rPr lang="en-US"/>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baseline="0" dirty="0" smtClean="0">
                <a:solidFill>
                  <a:schemeClr val="tx1">
                    <a:lumMod val="50000"/>
                  </a:schemeClr>
                </a:solidFill>
                <a:ea typeface="ＭＳ Ｐゴシック" pitchFamily="-65" charset="-128"/>
              </a:rPr>
              <a:t>Workplace charging can also be a great next step for organizations that are already working to integrate alternative fuel vehicles into their fleet. </a:t>
            </a:r>
            <a:r>
              <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rPr>
              <a:t>Through the Department of Energy’s </a:t>
            </a:r>
            <a:r>
              <a:rPr lang="en-US" sz="1000" b="0" i="0" kern="1200" baseline="0" dirty="0" smtClean="0">
                <a:solidFill>
                  <a:schemeClr val="tx1">
                    <a:lumMod val="50000"/>
                  </a:schemeClr>
                </a:solidFill>
                <a:effectLst/>
                <a:latin typeface="Arial" pitchFamily="34" charset="0"/>
                <a:ea typeface="ＭＳ Ｐゴシック" pitchFamily="-65" charset="-128"/>
                <a:cs typeface="ＭＳ Ｐゴシック" pitchFamily="-105" charset="-128"/>
              </a:rPr>
              <a:t> National Clean Fleets Partnership, Verizon has increased its alternative energy vehicle fleet, composed of biofuels, compressed natural gas, hybrids and electric vehicles, to more than 2</a:t>
            </a:r>
            <a:r>
              <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rPr>
              <a:t>,500 vehicles (1).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endParaRPr>
          </a:p>
          <a:p>
            <a:r>
              <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rPr>
              <a:t>Now a part of our Workplace Charging Challenge, Verizon has set its sights</a:t>
            </a:r>
            <a:r>
              <a:rPr lang="en-US" sz="1000" b="0" i="0" kern="1200" baseline="0" dirty="0" smtClean="0">
                <a:solidFill>
                  <a:schemeClr val="tx1">
                    <a:lumMod val="50000"/>
                  </a:schemeClr>
                </a:solidFill>
                <a:effectLst/>
                <a:latin typeface="Arial" pitchFamily="34" charset="0"/>
                <a:ea typeface="ＭＳ Ｐゴシック" pitchFamily="-65" charset="-128"/>
                <a:cs typeface="ＭＳ Ｐゴシック" pitchFamily="-105" charset="-128"/>
              </a:rPr>
              <a:t> on expanding their charging station offerings to employees. </a:t>
            </a:r>
          </a:p>
          <a:p>
            <a:endParaRPr lang="en-US" sz="1000" b="0" i="0" kern="1200" baseline="0" dirty="0" smtClean="0">
              <a:solidFill>
                <a:schemeClr val="tx1">
                  <a:lumMod val="50000"/>
                </a:schemeClr>
              </a:solidFill>
              <a:effectLst/>
              <a:latin typeface="Arial" pitchFamily="34" charset="0"/>
              <a:ea typeface="ＭＳ Ｐゴシック" pitchFamily="-65" charset="-128"/>
              <a:cs typeface="ＭＳ Ｐゴシック" pitchFamily="-105" charset="-128"/>
            </a:endParaRP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i="0" kern="1200" baseline="0" dirty="0" smtClean="0">
                <a:solidFill>
                  <a:schemeClr val="tx1">
                    <a:lumMod val="50000"/>
                  </a:schemeClr>
                </a:solidFill>
                <a:effectLst/>
                <a:latin typeface="Arial" pitchFamily="34" charset="0"/>
                <a:ea typeface="ＭＳ Ｐゴシック" pitchFamily="-65" charset="-128"/>
                <a:cs typeface="ＭＳ Ｐゴシック" pitchFamily="-105" charset="-128"/>
              </a:rPr>
              <a:t>As a first step in gauging employee interest, Verizon surveyed m</a:t>
            </a:r>
            <a:r>
              <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rPr>
              <a:t>embers of the “Verizon Green Team,” which consists of more than 10,000 employees in 23 countries who are passionate about the improving the environment. T</a:t>
            </a:r>
            <a:r>
              <a:rPr lang="en-US" sz="1000" b="0" i="0" kern="1200" baseline="0" dirty="0" smtClean="0">
                <a:solidFill>
                  <a:schemeClr val="tx1">
                    <a:lumMod val="50000"/>
                  </a:schemeClr>
                </a:solidFill>
                <a:effectLst/>
                <a:latin typeface="Arial" pitchFamily="34" charset="0"/>
                <a:ea typeface="ＭＳ Ｐゴシック" pitchFamily="-65" charset="-128"/>
                <a:cs typeface="ＭＳ Ｐゴシック" pitchFamily="-105" charset="-128"/>
              </a:rPr>
              <a:t>hey found that </a:t>
            </a:r>
            <a:r>
              <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rPr>
              <a:t>more than 80%</a:t>
            </a:r>
            <a:r>
              <a:rPr lang="en-US" sz="1000" b="0" i="0" kern="1200" baseline="0" dirty="0" smtClean="0">
                <a:solidFill>
                  <a:schemeClr val="tx1">
                    <a:lumMod val="50000"/>
                  </a:schemeClr>
                </a:solidFill>
                <a:effectLst/>
                <a:latin typeface="Arial" pitchFamily="34" charset="0"/>
                <a:ea typeface="ＭＳ Ｐゴシック" pitchFamily="-65" charset="-128"/>
                <a:cs typeface="ＭＳ Ｐゴシック" pitchFamily="-105" charset="-128"/>
              </a:rPr>
              <a:t> </a:t>
            </a:r>
            <a:r>
              <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rPr>
              <a:t>of respondents would be more interested in purchasing an electric vehicle if they had a place to charge it at the office!</a:t>
            </a:r>
          </a:p>
          <a:p>
            <a:endParaRPr lang="en-US" sz="1000" b="0" i="0" kern="1200" baseline="0" dirty="0" smtClean="0">
              <a:solidFill>
                <a:schemeClr val="tx1">
                  <a:lumMod val="50000"/>
                </a:schemeClr>
              </a:solidFill>
              <a:effectLst/>
              <a:latin typeface="Arial" pitchFamily="34" charset="0"/>
              <a:ea typeface="ＭＳ Ｐゴシック" pitchFamily="-65" charset="-128"/>
              <a:cs typeface="ＭＳ Ｐゴシック" pitchFamily="-105" charset="-128"/>
            </a:endParaRPr>
          </a:p>
          <a:p>
            <a:r>
              <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rPr>
              <a:t>With that in mind, Verizon</a:t>
            </a:r>
            <a:r>
              <a:rPr lang="en-US" sz="1000" b="0" i="0" kern="1200" baseline="0" dirty="0" smtClean="0">
                <a:solidFill>
                  <a:schemeClr val="tx1">
                    <a:lumMod val="50000"/>
                  </a:schemeClr>
                </a:solidFill>
                <a:effectLst/>
                <a:latin typeface="Arial" pitchFamily="34" charset="0"/>
                <a:ea typeface="ＭＳ Ｐゴシック" pitchFamily="-65" charset="-128"/>
                <a:cs typeface="ＭＳ Ｐゴシック" pitchFamily="-105" charset="-128"/>
              </a:rPr>
              <a:t> is</a:t>
            </a:r>
            <a:r>
              <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rPr>
              <a:t> casting a wider net and conducting employee surveys to determine</a:t>
            </a:r>
            <a:r>
              <a:rPr lang="en-US" sz="1000" b="0" i="0" kern="1200" baseline="0" dirty="0" smtClean="0">
                <a:solidFill>
                  <a:schemeClr val="tx1">
                    <a:lumMod val="50000"/>
                  </a:schemeClr>
                </a:solidFill>
                <a:effectLst/>
                <a:latin typeface="Arial" pitchFamily="34" charset="0"/>
                <a:ea typeface="ＭＳ Ｐゴシック" pitchFamily="-65" charset="-128"/>
                <a:cs typeface="ＭＳ Ｐゴシック" pitchFamily="-105" charset="-128"/>
              </a:rPr>
              <a:t> its</a:t>
            </a:r>
            <a:r>
              <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rPr>
              <a:t> next locations to expand their charging station program in 2014. </a:t>
            </a:r>
          </a:p>
          <a:p>
            <a:pPr marL="0" indent="0">
              <a:buNone/>
            </a:pPr>
            <a:endParaRPr lang="en-US" sz="1000" b="0" i="0" kern="1200" dirty="0" smtClean="0">
              <a:solidFill>
                <a:schemeClr val="tx1">
                  <a:lumMod val="50000"/>
                </a:schemeClr>
              </a:solidFill>
              <a:effectLst/>
              <a:latin typeface="Arial" pitchFamily="34" charset="0"/>
              <a:ea typeface="ＭＳ Ｐゴシック" pitchFamily="-65" charset="-128"/>
              <a:cs typeface="ＭＳ Ｐゴシック" pitchFamily="-105" charset="-128"/>
            </a:endParaRPr>
          </a:p>
          <a:p>
            <a:pPr marL="228600" indent="-228600">
              <a:buAutoNum type="arabicParenBoth"/>
            </a:pPr>
            <a:r>
              <a:rPr lang="en-US" sz="1000" dirty="0" smtClean="0">
                <a:solidFill>
                  <a:schemeClr val="tx1">
                    <a:lumMod val="50000"/>
                  </a:schemeClr>
                </a:solidFill>
              </a:rPr>
              <a:t>US Department of Energy</a:t>
            </a:r>
            <a:r>
              <a:rPr lang="en-US" sz="1000" b="0" i="0" u="none" strike="noStrike" kern="1200" baseline="0" dirty="0" smtClean="0">
                <a:solidFill>
                  <a:schemeClr val="tx1">
                    <a:lumMod val="50000"/>
                  </a:schemeClr>
                </a:solidFill>
                <a:latin typeface="Arial" pitchFamily="34" charset="0"/>
                <a:ea typeface="ＭＳ Ｐゴシック" pitchFamily="-65" charset="-128"/>
              </a:rPr>
              <a:t>, 2012 “National Clean Fleets Partner: Verizon” </a:t>
            </a:r>
            <a:r>
              <a:rPr lang="en-US" sz="1000" dirty="0" smtClean="0">
                <a:solidFill>
                  <a:schemeClr val="tx1">
                    <a:lumMod val="50000"/>
                  </a:schemeClr>
                </a:solidFill>
              </a:rPr>
              <a:t>http://www1.eere.energy.gov/cleancities/verizon.html</a:t>
            </a:r>
          </a:p>
          <a:p>
            <a:pPr marL="0" indent="0">
              <a:buNone/>
            </a:pPr>
            <a:r>
              <a:rPr lang="en-US" sz="1000" dirty="0" smtClean="0">
                <a:solidFill>
                  <a:schemeClr val="tx1">
                    <a:lumMod val="50000"/>
                  </a:schemeClr>
                </a:solidFill>
              </a:rPr>
              <a:t>Photo</a:t>
            </a:r>
            <a:r>
              <a:rPr lang="en-US" sz="1000" baseline="0" dirty="0" smtClean="0">
                <a:solidFill>
                  <a:schemeClr val="tx1">
                    <a:lumMod val="50000"/>
                  </a:schemeClr>
                </a:solidFill>
              </a:rPr>
              <a:t> 1</a:t>
            </a:r>
            <a:r>
              <a:rPr lang="en-US" sz="1000" dirty="0" smtClean="0">
                <a:solidFill>
                  <a:schemeClr val="tx1">
                    <a:lumMod val="50000"/>
                  </a:schemeClr>
                </a:solidFill>
              </a:rPr>
              <a:t>: Courtesy Verizon; Photo 2: </a:t>
            </a: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by Dennis Schroeder / NREL</a:t>
            </a:r>
          </a:p>
          <a:p>
            <a:pPr marL="0" indent="0">
              <a:buNone/>
            </a:pPr>
            <a:endParaRPr lang="en-US" sz="1000" b="0" i="0" kern="1200" dirty="0" smtClean="0">
              <a:solidFill>
                <a:schemeClr val="tx1"/>
              </a:solidFill>
              <a:effectLst/>
              <a:latin typeface="Arial" pitchFamily="34" charset="0"/>
              <a:ea typeface="ＭＳ Ｐゴシック" pitchFamily="-65" charset="-128"/>
            </a:endParaRPr>
          </a:p>
          <a:p>
            <a:pPr marL="0" marR="0" lvl="0" indent="0" algn="l" defTabSz="914400" rtl="0" eaLnBrk="0" fontAlgn="base" latinLnBrk="0" hangingPunct="0">
              <a:lnSpc>
                <a:spcPct val="100000"/>
              </a:lnSpc>
              <a:spcBef>
                <a:spcPct val="0"/>
              </a:spcBef>
              <a:spcAft>
                <a:spcPct val="0"/>
              </a:spcAft>
              <a:buClrTx/>
              <a:buSzTx/>
              <a:buFont typeface="Arial" charset="0"/>
              <a:buNone/>
              <a:tabLst/>
              <a:defRPr/>
            </a:pPr>
            <a:r>
              <a:rPr lang="en-US" sz="1000" kern="1200" dirty="0" smtClean="0">
                <a:cs typeface="Arial" panose="020B0604020202020204" pitchFamily="34" charset="0"/>
              </a:rPr>
              <a:t>[For Ambassadors</a:t>
            </a:r>
            <a:r>
              <a:rPr lang="en-US" sz="1000" kern="1200" baseline="0" dirty="0" smtClean="0">
                <a:cs typeface="Arial" panose="020B0604020202020204" pitchFamily="34" charset="0"/>
              </a:rPr>
              <a:t>’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kern="1200" dirty="0" smtClean="0">
                <a:effectLst/>
                <a:cs typeface="Arial" pitchFamily="34" charset="0"/>
              </a:rPr>
              <a:t>Verizon has 180,000 domestic </a:t>
            </a:r>
            <a:r>
              <a:rPr lang="en-US" sz="1000" kern="1200" baseline="0" dirty="0" smtClean="0">
                <a:effectLst/>
                <a:cs typeface="Arial" pitchFamily="34" charset="0"/>
              </a:rPr>
              <a:t>employees and </a:t>
            </a:r>
            <a:r>
              <a:rPr lang="en-US" sz="1000" kern="1200" dirty="0" smtClean="0">
                <a:effectLst/>
                <a:cs typeface="Arial" pitchFamily="34" charset="0"/>
              </a:rPr>
              <a:t>now has three workplaces with charging stations:  a retail store, data center, and call center. The amount of charging</a:t>
            </a:r>
            <a:r>
              <a:rPr lang="en-US" sz="1000" kern="1200" baseline="0" dirty="0" smtClean="0">
                <a:effectLst/>
                <a:cs typeface="Arial" pitchFamily="34" charset="0"/>
              </a:rPr>
              <a:t> stations available at these locations has not been reported to DOE by Verizon.</a:t>
            </a:r>
            <a:endParaRPr lang="en-US" sz="1000" i="0" dirty="0" smtClean="0">
              <a:cs typeface="Arial" pitchFamily="34" charset="0"/>
            </a:endParaRPr>
          </a:p>
          <a:p>
            <a:pPr marL="0" indent="0">
              <a:buNone/>
            </a:pPr>
            <a:endParaRPr lang="en-US" sz="1000" dirty="0" smtClean="0">
              <a:solidFill>
                <a:schemeClr val="tx1">
                  <a:lumMod val="50000"/>
                </a:schemeClr>
              </a:solidFill>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13</a:t>
            </a:fld>
            <a:endParaRPr lang="en-US" dirty="0"/>
          </a:p>
        </p:txBody>
      </p:sp>
    </p:spTree>
    <p:extLst>
      <p:ext uri="{BB962C8B-B14F-4D97-AF65-F5344CB8AC3E}">
        <p14:creationId xmlns:p14="http://schemas.microsoft.com/office/powerpoint/2010/main" val="785093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896144" rtl="0" eaLnBrk="0" fontAlgn="base" latinLnBrk="0" hangingPunct="0">
              <a:lnSpc>
                <a:spcPct val="100000"/>
              </a:lnSpc>
              <a:spcBef>
                <a:spcPct val="30000"/>
              </a:spcBef>
              <a:spcAft>
                <a:spcPct val="0"/>
              </a:spcAft>
              <a:buClrTx/>
              <a:buSzTx/>
              <a:tabLst/>
              <a:defRPr/>
            </a:pPr>
            <a:r>
              <a:rPr lang="en-US" sz="1000" dirty="0" smtClean="0"/>
              <a:t>In an effort to provide yet another benefit of workplace charging, DOE has established the Workplace Charging Challenge. With a</a:t>
            </a:r>
            <a:r>
              <a:rPr lang="en-US" sz="1000" baseline="0" dirty="0" smtClean="0"/>
              <a:t> voluntary partnership model that has proven to be successful in the past, the Challenge has three key participants:</a:t>
            </a:r>
            <a:endParaRPr lang="en-US" sz="1000" dirty="0" smtClean="0"/>
          </a:p>
          <a:p>
            <a:pPr marL="0" marR="0" lvl="0" indent="0" algn="l" defTabSz="896144" rtl="0" eaLnBrk="0" fontAlgn="base" latinLnBrk="0" hangingPunct="0">
              <a:lnSpc>
                <a:spcPct val="100000"/>
              </a:lnSpc>
              <a:spcBef>
                <a:spcPct val="30000"/>
              </a:spcBef>
              <a:spcAft>
                <a:spcPct val="0"/>
              </a:spcAft>
              <a:buClrTx/>
              <a:buSzTx/>
              <a:buFont typeface="Arial" charset="0"/>
              <a:buNone/>
              <a:tabLst/>
              <a:defRPr/>
            </a:pPr>
            <a:endParaRPr lang="en-US" sz="1000" dirty="0" smtClean="0"/>
          </a:p>
          <a:p>
            <a:pPr marL="109538" marR="0" lvl="0" indent="-109538" algn="l" defTabSz="896144" rtl="0" eaLnBrk="0" fontAlgn="base" latinLnBrk="0" hangingPunct="0">
              <a:lnSpc>
                <a:spcPct val="100000"/>
              </a:lnSpc>
              <a:spcBef>
                <a:spcPct val="30000"/>
              </a:spcBef>
              <a:spcAft>
                <a:spcPct val="0"/>
              </a:spcAft>
              <a:buClrTx/>
              <a:buSzTx/>
              <a:buFont typeface="Arial" charset="0"/>
              <a:buChar char="•"/>
              <a:tabLst/>
              <a:defRPr/>
            </a:pPr>
            <a:r>
              <a:rPr lang="en-US" sz="1000" dirty="0" smtClean="0"/>
              <a:t>DOE will provide employers with technical assistance</a:t>
            </a:r>
            <a:r>
              <a:rPr lang="en-US" sz="1000" baseline="0" dirty="0" smtClean="0"/>
              <a:t> and </a:t>
            </a:r>
            <a:r>
              <a:rPr lang="en-US" sz="1000" dirty="0" smtClean="0"/>
              <a:t>establish a network of best practices. DOE will also recognize the success</a:t>
            </a:r>
            <a:r>
              <a:rPr lang="en-US" sz="1000" baseline="0" dirty="0" smtClean="0"/>
              <a:t> </a:t>
            </a:r>
            <a:r>
              <a:rPr lang="en-US" sz="1000" dirty="0" smtClean="0"/>
              <a:t>of workplace charging programs and raise </a:t>
            </a:r>
            <a:r>
              <a:rPr lang="en-US" sz="1000" dirty="0"/>
              <a:t>the profile of </a:t>
            </a:r>
            <a:r>
              <a:rPr lang="en-US" sz="1000" dirty="0" smtClean="0"/>
              <a:t>workplace charging</a:t>
            </a:r>
            <a:r>
              <a:rPr lang="en-US" sz="1000" baseline="0" dirty="0" smtClean="0"/>
              <a:t>. </a:t>
            </a:r>
          </a:p>
          <a:p>
            <a:pPr marL="109538" marR="0" lvl="0" indent="-109538" algn="l" defTabSz="896144" rtl="0" eaLnBrk="0" fontAlgn="base" latinLnBrk="0" hangingPunct="0">
              <a:lnSpc>
                <a:spcPct val="100000"/>
              </a:lnSpc>
              <a:spcBef>
                <a:spcPct val="30000"/>
              </a:spcBef>
              <a:spcAft>
                <a:spcPct val="0"/>
              </a:spcAft>
              <a:buClrTx/>
              <a:buSzTx/>
              <a:buFont typeface="Arial" charset="0"/>
              <a:buChar char="•"/>
              <a:tabLst/>
              <a:defRPr/>
            </a:pPr>
            <a:endParaRPr lang="en-US" sz="1000" baseline="0" dirty="0" smtClean="0"/>
          </a:p>
          <a:p>
            <a:pPr defTabSz="896113">
              <a:defRPr/>
            </a:pPr>
            <a:r>
              <a:rPr lang="en-US" sz="1000" baseline="0" dirty="0" smtClean="0"/>
              <a:t>As an</a:t>
            </a:r>
            <a:r>
              <a:rPr lang="en-US" sz="1000" dirty="0" smtClean="0"/>
              <a:t> </a:t>
            </a:r>
            <a:r>
              <a:rPr lang="en-US" sz="1000" b="0" i="0" dirty="0" smtClean="0"/>
              <a:t>Ambassador,</a:t>
            </a:r>
            <a:r>
              <a:rPr lang="en-US" sz="1000" b="0" i="0" baseline="0" dirty="0" smtClean="0"/>
              <a:t> w</a:t>
            </a:r>
            <a:r>
              <a:rPr lang="en-US" sz="1000" dirty="0" smtClean="0"/>
              <a:t>e at &lt;Organization</a:t>
            </a:r>
            <a:r>
              <a:rPr lang="en-US" sz="1000" baseline="0" dirty="0" smtClean="0"/>
              <a:t> Name</a:t>
            </a:r>
            <a:r>
              <a:rPr lang="en-US" sz="1000" dirty="0" smtClean="0"/>
              <a:t>&gt; are working</a:t>
            </a:r>
            <a:r>
              <a:rPr lang="en-US" sz="1000" baseline="0" dirty="0" smtClean="0"/>
              <a:t> to</a:t>
            </a:r>
            <a:r>
              <a:rPr lang="en-US" sz="1000" dirty="0" smtClean="0"/>
              <a:t> promote workplace charging in our community and </a:t>
            </a:r>
            <a:r>
              <a:rPr lang="en-US" sz="1000" baseline="0" dirty="0" smtClean="0"/>
              <a:t>will also </a:t>
            </a:r>
            <a:r>
              <a:rPr lang="en-US" sz="1000" dirty="0" smtClean="0"/>
              <a:t>support employers in their</a:t>
            </a:r>
            <a:r>
              <a:rPr lang="en-US" sz="1000" baseline="0" dirty="0" smtClean="0"/>
              <a:t> efforts to establish w</a:t>
            </a:r>
            <a:r>
              <a:rPr lang="en-US" sz="1000" dirty="0" smtClean="0"/>
              <a:t>orkplace charging programs. </a:t>
            </a:r>
          </a:p>
          <a:p>
            <a:pPr marL="0" indent="0" defTabSz="896113">
              <a:buNone/>
              <a:defRPr/>
            </a:pPr>
            <a:endParaRPr lang="en-US" sz="1000" dirty="0"/>
          </a:p>
          <a:p>
            <a:pPr marL="109538" marR="0" indent="-109538" algn="l" defTabSz="896144" rtl="0" eaLnBrk="0" fontAlgn="base" latinLnBrk="0" hangingPunct="0">
              <a:lnSpc>
                <a:spcPct val="100000"/>
              </a:lnSpc>
              <a:spcBef>
                <a:spcPct val="30000"/>
              </a:spcBef>
              <a:spcAft>
                <a:spcPct val="0"/>
              </a:spcAft>
              <a:buClrTx/>
              <a:buSzTx/>
              <a:buFont typeface="Arial" charset="0"/>
              <a:buChar char="•"/>
              <a:tabLst/>
              <a:defRPr/>
            </a:pPr>
            <a:r>
              <a:rPr lang="en-US" sz="1000" dirty="0" smtClean="0"/>
              <a:t>And most importantly, America’s employers are called upon to act as </a:t>
            </a:r>
            <a:r>
              <a:rPr lang="en-US" sz="1000" b="0" i="0" dirty="0" smtClean="0"/>
              <a:t>Partners in the Challenge. As a Partner,</a:t>
            </a:r>
            <a:r>
              <a:rPr lang="en-US" sz="1000" b="0" i="0" baseline="0" dirty="0" smtClean="0"/>
              <a:t> an employer makes</a:t>
            </a:r>
            <a:r>
              <a:rPr lang="en-US" sz="1000" dirty="0" smtClean="0"/>
              <a:t> commitment to</a:t>
            </a:r>
            <a:r>
              <a:rPr lang="en-US" sz="1000" baseline="0" dirty="0" smtClean="0"/>
              <a:t> </a:t>
            </a:r>
            <a:r>
              <a:rPr lang="en-US" sz="1000" dirty="0" smtClean="0"/>
              <a:t>develop and execute a Partner Plan </a:t>
            </a:r>
            <a:r>
              <a:rPr lang="en-US" sz="1000" baseline="0" dirty="0" smtClean="0"/>
              <a:t>a</a:t>
            </a:r>
            <a:r>
              <a:rPr lang="en-US" sz="1000" dirty="0" smtClean="0"/>
              <a:t>t a minimum of one major employer location with a best practice goal of meeting all PEV-driving employee demand. </a:t>
            </a:r>
          </a:p>
        </p:txBody>
      </p:sp>
      <p:sp>
        <p:nvSpPr>
          <p:cNvPr id="4" name="Slide Number Placeholder 3"/>
          <p:cNvSpPr>
            <a:spLocks noGrp="1"/>
          </p:cNvSpPr>
          <p:nvPr>
            <p:ph type="sldNum" sz="quarter" idx="10"/>
          </p:nvPr>
        </p:nvSpPr>
        <p:spPr/>
        <p:txBody>
          <a:bodyPr/>
          <a:lstStyle/>
          <a:p>
            <a:pPr>
              <a:defRPr/>
            </a:pPr>
            <a:fld id="{B59B9D42-6108-4692-AA76-2EC67E397B2F}"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358" indent="-107358" defTabSz="896203">
              <a:defRPr/>
            </a:pPr>
            <a:r>
              <a:rPr lang="en-US" sz="1000" dirty="0" smtClean="0"/>
              <a:t>In addition to providing technical resource</a:t>
            </a:r>
            <a:r>
              <a:rPr lang="en-US" sz="1000" baseline="0" dirty="0" smtClean="0"/>
              <a:t> assistance, the Workplace Charging Challenge aims to recognize employers for their workplace charging efforts. </a:t>
            </a:r>
          </a:p>
          <a:p>
            <a:pPr marL="107358" indent="-107358" defTabSz="896203">
              <a:defRPr/>
            </a:pPr>
            <a:endParaRPr lang="en-US" sz="1000" baseline="0" dirty="0" smtClean="0"/>
          </a:p>
          <a:p>
            <a:pPr marL="107358" indent="-107358" defTabSz="896203">
              <a:defRPr/>
            </a:pPr>
            <a:r>
              <a:rPr lang="en-US" sz="1000" dirty="0" smtClean="0"/>
              <a:t>The Workplace Charging Map</a:t>
            </a:r>
            <a:r>
              <a:rPr lang="en-US" sz="1000" baseline="0" dirty="0" smtClean="0"/>
              <a:t> shows where our Partners have workplace charging installed across the country. The map serves as an advertisement to current and potential PEV drivers where they can find employers in their community or industry who offer this important benefit.</a:t>
            </a:r>
          </a:p>
          <a:p>
            <a:pPr marL="107358" indent="-107358" defTabSz="896203">
              <a:defRPr/>
            </a:pPr>
            <a:endParaRPr lang="en-US" sz="1000" baseline="0" dirty="0" smtClean="0"/>
          </a:p>
          <a:p>
            <a:pPr marL="107358" indent="-107358" defTabSz="896203">
              <a:defRPr/>
            </a:pPr>
            <a:r>
              <a:rPr lang="en-US" sz="1000" dirty="0" smtClean="0"/>
              <a:t>[</a:t>
            </a:r>
            <a:r>
              <a:rPr lang="en-US" sz="1000" u="sng" dirty="0" smtClean="0"/>
              <a:t>CLICK ANIMATION 1</a:t>
            </a:r>
            <a:r>
              <a:rPr lang="en-US" sz="1000" dirty="0" smtClean="0"/>
              <a:t>]</a:t>
            </a:r>
            <a:r>
              <a:rPr lang="en-US" sz="1000" baseline="0" dirty="0" smtClean="0"/>
              <a:t> Hosted on the Department of Energy website, Partner Profiles give a snapshot of the steps that each employer is taking to implement their Workplace Charging Plan. </a:t>
            </a:r>
          </a:p>
          <a:p>
            <a:pPr marL="107358" indent="-107358" defTabSz="896203">
              <a:defRPr/>
            </a:pPr>
            <a:endParaRPr lang="en-US" sz="1000" baseline="0" dirty="0" smtClean="0"/>
          </a:p>
          <a:p>
            <a:pPr marL="107358" indent="-107358" defTabSz="896203">
              <a:defRPr/>
            </a:pPr>
            <a:r>
              <a:rPr lang="en-US" sz="1000" dirty="0" smtClean="0"/>
              <a:t>[</a:t>
            </a:r>
            <a:r>
              <a:rPr lang="en-US" sz="1000" u="sng" dirty="0" smtClean="0"/>
              <a:t>CLICK ANIMATION 2</a:t>
            </a:r>
            <a:r>
              <a:rPr lang="en-US" sz="1000" dirty="0" smtClean="0"/>
              <a:t>]</a:t>
            </a:r>
            <a:r>
              <a:rPr lang="en-US" sz="1000" baseline="0" dirty="0" smtClean="0"/>
              <a:t> DOE is also using its communications channels to raise the profile of workplace charging and give exposure to Partner employers. This is done through speeches, press releases, national and local media interviews, blog posts and social media. </a:t>
            </a:r>
          </a:p>
        </p:txBody>
      </p:sp>
      <p:sp>
        <p:nvSpPr>
          <p:cNvPr id="4" name="Slide Number Placeholder 3"/>
          <p:cNvSpPr>
            <a:spLocks noGrp="1"/>
          </p:cNvSpPr>
          <p:nvPr>
            <p:ph type="sldNum" sz="quarter" idx="10"/>
          </p:nvPr>
        </p:nvSpPr>
        <p:spPr/>
        <p:txBody>
          <a:bodyPr/>
          <a:lstStyle/>
          <a:p>
            <a:fld id="{CD5F6BB4-5D45-4693-81FD-BEC7660D2CED}" type="slidenum">
              <a:rPr lang="en-US" smtClean="0"/>
              <a:pPr/>
              <a:t>15</a:t>
            </a:fld>
            <a:endParaRPr lang="en-US"/>
          </a:p>
        </p:txBody>
      </p:sp>
    </p:spTree>
    <p:extLst>
      <p:ext uri="{BB962C8B-B14F-4D97-AF65-F5344CB8AC3E}">
        <p14:creationId xmlns:p14="http://schemas.microsoft.com/office/powerpoint/2010/main" val="3594518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538" marR="0" indent="-109538" algn="l" defTabSz="914400" rtl="0" eaLnBrk="0" fontAlgn="base" latinLnBrk="0" hangingPunct="0">
              <a:lnSpc>
                <a:spcPct val="100000"/>
              </a:lnSpc>
              <a:spcBef>
                <a:spcPct val="30000"/>
              </a:spcBef>
              <a:spcAft>
                <a:spcPct val="0"/>
              </a:spcAft>
              <a:buClrTx/>
              <a:buSzTx/>
              <a:tabLst/>
              <a:defRPr/>
            </a:pPr>
            <a:r>
              <a:rPr lang="en-US" sz="1000" b="0" dirty="0" smtClean="0">
                <a:solidFill>
                  <a:schemeClr val="tx1">
                    <a:lumMod val="50000"/>
                  </a:schemeClr>
                </a:solidFill>
              </a:rPr>
              <a:t>The</a:t>
            </a:r>
            <a:r>
              <a:rPr lang="en-US" sz="1000" b="0" baseline="0" dirty="0" smtClean="0">
                <a:solidFill>
                  <a:schemeClr val="tx1">
                    <a:lumMod val="50000"/>
                  </a:schemeClr>
                </a:solidFill>
              </a:rPr>
              <a:t> </a:t>
            </a:r>
            <a:r>
              <a:rPr lang="en-US" sz="1000" b="0" dirty="0" smtClean="0">
                <a:solidFill>
                  <a:schemeClr val="tx1">
                    <a:lumMod val="50000"/>
                  </a:schemeClr>
                </a:solidFill>
              </a:rPr>
              <a:t>Workplace Charging Challenge has received over 125 unique</a:t>
            </a:r>
            <a:r>
              <a:rPr lang="en-US" sz="1000" b="0" baseline="0" dirty="0" smtClean="0">
                <a:solidFill>
                  <a:schemeClr val="tx1">
                    <a:lumMod val="50000"/>
                  </a:schemeClr>
                </a:solidFill>
              </a:rPr>
              <a:t> </a:t>
            </a:r>
            <a:r>
              <a:rPr lang="en-US" sz="1000" b="0" dirty="0" smtClean="0">
                <a:solidFill>
                  <a:schemeClr val="tx1">
                    <a:lumMod val="50000"/>
                  </a:schemeClr>
                </a:solidFill>
              </a:rPr>
              <a:t>media pickups since its launch in January 2013. This medi</a:t>
            </a:r>
            <a:r>
              <a:rPr lang="en-US" sz="1000" b="0" baseline="0" dirty="0" smtClean="0">
                <a:solidFill>
                  <a:schemeClr val="tx1">
                    <a:lumMod val="50000"/>
                  </a:schemeClr>
                </a:solidFill>
              </a:rPr>
              <a:t>a attention has come from a variety of media outlets and news sectors across the country.</a:t>
            </a:r>
            <a:endParaRPr lang="en-US" sz="1000" dirty="0" smtClean="0">
              <a:solidFill>
                <a:schemeClr val="tx1">
                  <a:lumMod val="50000"/>
                </a:schemeClr>
              </a:solidFill>
              <a:latin typeface="Arial" pitchFamily="34" charset="0"/>
              <a:ea typeface="ＭＳ Ｐゴシック" pitchFamily="-65" charset="-128"/>
              <a:cs typeface="ＭＳ Ｐゴシック" pitchFamily="-105" charset="-128"/>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442AA591-0D12-43BC-BB09-F031C0AC363F}" type="slidenum">
              <a:rPr lang="en-US" smtClean="0"/>
              <a:pPr/>
              <a:t>16</a:t>
            </a:fld>
            <a:endParaRPr lang="en-US" dirty="0"/>
          </a:p>
        </p:txBody>
      </p:sp>
    </p:spTree>
    <p:extLst>
      <p:ext uri="{BB962C8B-B14F-4D97-AF65-F5344CB8AC3E}">
        <p14:creationId xmlns:p14="http://schemas.microsoft.com/office/powerpoint/2010/main" val="1959856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aseline="0" dirty="0" smtClean="0">
                <a:solidFill>
                  <a:schemeClr val="tx1">
                    <a:lumMod val="50000"/>
                  </a:schemeClr>
                </a:solidFill>
              </a:rPr>
              <a:t>We’re also working with </a:t>
            </a:r>
            <a:r>
              <a:rPr lang="en-US" sz="1000" dirty="0" smtClean="0">
                <a:solidFill>
                  <a:schemeClr val="tx1">
                    <a:lumMod val="50000"/>
                  </a:schemeClr>
                </a:solidFill>
              </a:rPr>
              <a:t>Partners to</a:t>
            </a:r>
            <a:r>
              <a:rPr lang="en-US" sz="1000" baseline="0" dirty="0" smtClean="0">
                <a:solidFill>
                  <a:schemeClr val="tx1">
                    <a:lumMod val="50000"/>
                  </a:schemeClr>
                </a:solidFill>
              </a:rPr>
              <a:t> spread the word about their workplace charging efforts at the local and national level. While employee benefits usually are confined to employee newsletters, these employers are getting the community recognition that they deserve for their workplace charging programs.</a:t>
            </a:r>
            <a:endParaRPr lang="en-US" sz="1000" b="0" baseline="0" dirty="0" smtClean="0">
              <a:solidFill>
                <a:schemeClr val="tx1">
                  <a:lumMod val="50000"/>
                </a:schemeClr>
              </a:solidFill>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0" baseline="0" dirty="0" smtClean="0">
              <a:solidFill>
                <a:schemeClr val="tx1">
                  <a:lumMod val="50000"/>
                </a:schemeClr>
              </a:solidFill>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aseline="0" dirty="0" smtClean="0">
                <a:solidFill>
                  <a:schemeClr val="tx1">
                    <a:lumMod val="50000"/>
                  </a:schemeClr>
                </a:solidFill>
              </a:rPr>
              <a:t>T</a:t>
            </a:r>
            <a:r>
              <a:rPr lang="en-US" sz="1000" dirty="0" smtClean="0">
                <a:solidFill>
                  <a:schemeClr val="tx1">
                    <a:lumMod val="50000"/>
                  </a:schemeClr>
                </a:solidFill>
              </a:rPr>
              <a:t>aking on the Challenge will further elevate your public image and allow you to reach an even wider audience</a:t>
            </a:r>
            <a:r>
              <a:rPr lang="en-US" sz="1000" baseline="0" dirty="0" smtClean="0">
                <a:solidFill>
                  <a:schemeClr val="tx1">
                    <a:lumMod val="50000"/>
                  </a:schemeClr>
                </a:solidFill>
              </a:rPr>
              <a:t> whether it be potential customers, investors or employees.</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solidFill>
                <a:schemeClr val="tx1">
                  <a:lumMod val="50000"/>
                </a:schemeClr>
              </a:solidFill>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baseline="0" dirty="0" smtClean="0">
                <a:solidFill>
                  <a:schemeClr val="tx1">
                    <a:lumMod val="50000"/>
                  </a:schemeClr>
                </a:solidFill>
              </a:rPr>
              <a:t>The message is clear: if you have a PEV-driving workforce and you want to be seen as innovative and sustainable organization, you should consider joining the Workplace Charging Challenge.</a:t>
            </a:r>
            <a:endParaRPr lang="en-US" sz="1000" baseline="0" dirty="0" smtClean="0">
              <a:solidFill>
                <a:schemeClr val="tx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442AA591-0D12-43BC-BB09-F031C0AC363F}" type="slidenum">
              <a:rPr lang="en-US" smtClean="0"/>
              <a:pPr/>
              <a:t>17</a:t>
            </a:fld>
            <a:endParaRPr lang="en-US" dirty="0"/>
          </a:p>
        </p:txBody>
      </p:sp>
    </p:spTree>
    <p:extLst>
      <p:ext uri="{BB962C8B-B14F-4D97-AF65-F5344CB8AC3E}">
        <p14:creationId xmlns:p14="http://schemas.microsoft.com/office/powerpoint/2010/main" val="3496532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vl="0"/>
            <a:r>
              <a:rPr lang="en-US" sz="1400" dirty="0" smtClean="0"/>
              <a:t>As </a:t>
            </a:r>
            <a:r>
              <a:rPr lang="en-US" sz="1400" dirty="0" smtClean="0">
                <a:solidFill>
                  <a:schemeClr val="tx1"/>
                </a:solidFill>
                <a:cs typeface="Arial" pitchFamily="34" charset="0"/>
              </a:rPr>
              <a:t>you begin to assess whether or not a workplace charging program is right for your organization, the question of </a:t>
            </a:r>
            <a:r>
              <a:rPr lang="en-US" sz="1400" baseline="0" dirty="0" smtClean="0">
                <a:solidFill>
                  <a:schemeClr val="tx1"/>
                </a:solidFill>
                <a:cs typeface="Arial" pitchFamily="34" charset="0"/>
              </a:rPr>
              <a:t>“How m</a:t>
            </a:r>
            <a:r>
              <a:rPr lang="en-US" sz="1400" dirty="0" smtClean="0">
                <a:solidFill>
                  <a:schemeClr val="tx1"/>
                </a:solidFill>
                <a:cs typeface="Arial" pitchFamily="34" charset="0"/>
              </a:rPr>
              <a:t>uch money, time and effort will establishing a workplace charging program cost my organization</a:t>
            </a:r>
            <a:r>
              <a:rPr lang="en-US" sz="1400" baseline="0" dirty="0" smtClean="0">
                <a:solidFill>
                  <a:schemeClr val="tx1"/>
                </a:solidFill>
                <a:cs typeface="Arial" pitchFamily="34" charset="0"/>
              </a:rPr>
              <a:t>?” is very important. </a:t>
            </a:r>
          </a:p>
          <a:p>
            <a:pPr lvl="0"/>
            <a:endParaRPr lang="en-US" sz="1400" baseline="0" dirty="0" smtClean="0">
              <a:solidFill>
                <a:schemeClr val="tx1"/>
              </a:solidFill>
              <a:cs typeface="Arial" pitchFamily="34" charset="0"/>
            </a:endParaRPr>
          </a:p>
          <a:p>
            <a:pPr lvl="0"/>
            <a:r>
              <a:rPr lang="en-US" sz="1400" baseline="0" dirty="0" smtClean="0">
                <a:solidFill>
                  <a:schemeClr val="tx1"/>
                </a:solidFill>
                <a:cs typeface="Arial" pitchFamily="34" charset="0"/>
              </a:rPr>
              <a:t>Of equal importance is knowing that there are technical and potentially financial resources available – and we can help you navigate your options.</a:t>
            </a:r>
            <a:endParaRPr lang="en-US" sz="1400" dirty="0" smtClean="0">
              <a:solidFill>
                <a:schemeClr val="tx1"/>
              </a:solidFill>
              <a:cs typeface="Arial" pitchFamily="34" charset="0"/>
            </a:endParaRPr>
          </a:p>
          <a:p>
            <a:pPr lvl="0"/>
            <a:endParaRPr lang="en-US" sz="1400" b="0" dirty="0" smtClean="0">
              <a:solidFill>
                <a:schemeClr val="tx1"/>
              </a:solidFill>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400" b="0" dirty="0" smtClean="0">
                <a:solidFill>
                  <a:schemeClr val="tx1"/>
                </a:solidFill>
                <a:cs typeface="Arial" pitchFamily="34" charset="0"/>
              </a:rPr>
              <a:t>First, how much will it cost to procure and</a:t>
            </a:r>
            <a:r>
              <a:rPr lang="en-US" sz="1400" b="0" baseline="0" dirty="0" smtClean="0">
                <a:solidFill>
                  <a:schemeClr val="tx1"/>
                </a:solidFill>
                <a:cs typeface="Arial" pitchFamily="34" charset="0"/>
              </a:rPr>
              <a:t> install the charging stations? There are a variety of c</a:t>
            </a:r>
            <a:r>
              <a:rPr lang="en-US" sz="1400" b="0" i="0" u="none" strike="noStrike" kern="1200" baseline="0" dirty="0" smtClean="0">
                <a:solidFill>
                  <a:schemeClr val="tx1"/>
                </a:solidFill>
                <a:cs typeface="Arial" pitchFamily="34" charset="0"/>
              </a:rPr>
              <a:t>harging stations on the market and those units vary in features and prices. Level 1 charging stations range in cost from $500 to $1,000 while Level 2 units, which can charge a vehicle faster, can cost anywhere from $500 to $7,000 (1). We can work with you to determine whether or not you are eligible for </a:t>
            </a:r>
            <a:r>
              <a:rPr lang="en-US" sz="1400" b="0" dirty="0" smtClean="0">
                <a:solidFill>
                  <a:schemeClr val="tx1"/>
                </a:solidFill>
                <a:cs typeface="Arial" pitchFamily="34" charset="0"/>
              </a:rPr>
              <a:t>a 30% federal tax credit</a:t>
            </a:r>
            <a:r>
              <a:rPr lang="en-US" sz="1400" b="0" baseline="0" dirty="0" smtClean="0">
                <a:solidFill>
                  <a:schemeClr val="tx1"/>
                </a:solidFill>
                <a:cs typeface="Arial" pitchFamily="34" charset="0"/>
              </a:rPr>
              <a:t> and find out if other s</a:t>
            </a:r>
            <a:r>
              <a:rPr lang="en-US" sz="1400" b="0" dirty="0" smtClean="0">
                <a:solidFill>
                  <a:schemeClr val="tx1"/>
                </a:solidFill>
                <a:cs typeface="Arial" pitchFamily="34" charset="0"/>
              </a:rPr>
              <a:t>tate, utility and charging station provider incentives are available. Additionally, we can work with</a:t>
            </a:r>
            <a:r>
              <a:rPr lang="en-US" sz="1400" b="0" baseline="0" dirty="0" smtClean="0">
                <a:solidFill>
                  <a:schemeClr val="tx1"/>
                </a:solidFill>
                <a:cs typeface="Arial" pitchFamily="34" charset="0"/>
              </a:rPr>
              <a:t> you to plan in a way that can help you minimize </a:t>
            </a:r>
            <a:r>
              <a:rPr lang="en-US" sz="1400" b="0" i="0" u="none" strike="noStrike" kern="1200" baseline="0" dirty="0" smtClean="0">
                <a:solidFill>
                  <a:schemeClr val="tx1"/>
                </a:solidFill>
                <a:cs typeface="Arial" pitchFamily="34" charset="0"/>
              </a:rPr>
              <a:t>electrical upgrade and electrical conduit trenching costs associated with the installation process.</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400" b="0" i="0" u="none" strike="noStrike" kern="1200" baseline="0" dirty="0" smtClean="0">
              <a:solidFill>
                <a:schemeClr val="tx1"/>
              </a:solidFill>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400" b="0" dirty="0" smtClean="0">
                <a:solidFill>
                  <a:schemeClr val="tx1"/>
                </a:solidFill>
                <a:cs typeface="Arial" pitchFamily="34" charset="0"/>
              </a:rPr>
              <a:t>If</a:t>
            </a:r>
            <a:r>
              <a:rPr lang="en-US" sz="1400" b="0" baseline="0" dirty="0" smtClean="0">
                <a:solidFill>
                  <a:schemeClr val="tx1"/>
                </a:solidFill>
                <a:cs typeface="Arial" pitchFamily="34" charset="0"/>
              </a:rPr>
              <a:t> your worksite is on leased property, w</a:t>
            </a:r>
            <a:r>
              <a:rPr lang="en-US" sz="1400" b="0" dirty="0" smtClean="0">
                <a:solidFill>
                  <a:schemeClr val="tx1"/>
                </a:solidFill>
                <a:cs typeface="Arial" pitchFamily="34" charset="0"/>
              </a:rPr>
              <a:t>orking with property owners </a:t>
            </a:r>
            <a:r>
              <a:rPr lang="en-US" sz="1400" b="0" baseline="0" dirty="0" smtClean="0">
                <a:solidFill>
                  <a:schemeClr val="tx1"/>
                </a:solidFill>
                <a:cs typeface="Arial" pitchFamily="34" charset="0"/>
              </a:rPr>
              <a:t>can be challenging, as can understanding our areas permitting and zoning rules for charging station installation. Since we’ve worked with others on these issues before, our organization can help make this process easier. </a:t>
            </a:r>
            <a:r>
              <a:rPr lang="en-US" sz="1400" baseline="0" dirty="0" smtClean="0">
                <a:solidFill>
                  <a:schemeClr val="tx1"/>
                </a:solidFill>
                <a:cs typeface="Arial" pitchFamily="34" charset="0"/>
              </a:rPr>
              <a:t>DOE has even created videos to </a:t>
            </a:r>
            <a:r>
              <a:rPr lang="en-US" sz="1400" dirty="0" smtClean="0">
                <a:solidFill>
                  <a:schemeClr val="tx1"/>
                </a:solidFill>
                <a:cs typeface="Arial" pitchFamily="34" charset="0"/>
              </a:rPr>
              <a:t>assist electrical professionals </a:t>
            </a:r>
            <a:r>
              <a:rPr lang="en-US" sz="1400" baseline="0" dirty="0" smtClean="0">
                <a:solidFill>
                  <a:schemeClr val="tx1"/>
                </a:solidFill>
                <a:cs typeface="Arial" pitchFamily="34" charset="0"/>
              </a:rPr>
              <a:t>during the installation process.</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400" baseline="0" dirty="0" smtClean="0">
              <a:solidFill>
                <a:schemeClr val="tx1"/>
              </a:solidFill>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400" baseline="0" dirty="0" smtClean="0">
                <a:solidFill>
                  <a:schemeClr val="tx1"/>
                </a:solidFill>
                <a:cs typeface="Arial" pitchFamily="34" charset="0"/>
              </a:rPr>
              <a:t>Lastly, it is important to understand how to achieve ADA compliance and identify optimal signage for your charging station parking spots. While these are both issues that are still evolving, we’re learning what is working best in communities across the country and want to share those best practices with you.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400" dirty="0">
              <a:solidFill>
                <a:schemeClr val="tx1"/>
              </a:solidFill>
              <a:cs typeface="Arial" pitchFamily="34" charset="0"/>
            </a:endParaRPr>
          </a:p>
          <a:p>
            <a:pPr marL="228600" marR="0" lvl="0" indent="-228600" algn="l" defTabSz="914400" rtl="0" eaLnBrk="0" fontAlgn="base" latinLnBrk="0" hangingPunct="0">
              <a:lnSpc>
                <a:spcPct val="100000"/>
              </a:lnSpc>
              <a:spcBef>
                <a:spcPct val="30000"/>
              </a:spcBef>
              <a:spcAft>
                <a:spcPct val="0"/>
              </a:spcAft>
              <a:buClrTx/>
              <a:buSzTx/>
              <a:buFont typeface="Arial" charset="0"/>
              <a:buAutoNum type="arabicParenBoth"/>
              <a:tabLst/>
              <a:defRPr/>
            </a:pPr>
            <a:r>
              <a:rPr lang="en-US" sz="1400" baseline="0" dirty="0" smtClean="0">
                <a:solidFill>
                  <a:schemeClr val="tx1"/>
                </a:solidFill>
                <a:cs typeface="Arial" pitchFamily="34" charset="0"/>
              </a:rPr>
              <a:t>US Department of Energy Plug-In Electric Vehicle Handbook for Workplace Charging Hosts, 2013</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400" baseline="0" dirty="0" smtClean="0">
                <a:solidFill>
                  <a:schemeClr val="tx1"/>
                </a:solidFill>
                <a:cs typeface="Arial" pitchFamily="34" charset="0"/>
              </a:rPr>
              <a:t>Photo: </a:t>
            </a:r>
            <a:r>
              <a:rPr lang="en-US" sz="1400" b="0" i="0" kern="1200" dirty="0" smtClean="0">
                <a:solidFill>
                  <a:schemeClr val="tx1"/>
                </a:solidFill>
                <a:effectLst/>
              </a:rPr>
              <a:t>"With more than 300 charging stations already deployed across the country, Google's goal is to provide charging at 5% of its parking spaces." (Photo courtesy Google)</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400" b="0" i="0" kern="1200" baseline="0" dirty="0" smtClean="0">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charset="0"/>
              <a:buNone/>
              <a:tabLst/>
              <a:defRPr/>
            </a:pPr>
            <a:r>
              <a:rPr lang="en-US" sz="1400" kern="1200" dirty="0" smtClean="0">
                <a:cs typeface="Arial" panose="020B0604020202020204" pitchFamily="34" charset="0"/>
              </a:rPr>
              <a:t>[For Ambassadors</a:t>
            </a:r>
            <a:r>
              <a:rPr lang="en-US" sz="1400" kern="1200" baseline="0" dirty="0" smtClean="0">
                <a:cs typeface="Arial" panose="020B0604020202020204" pitchFamily="34" charset="0"/>
              </a:rPr>
              <a:t>’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400" kern="1200" dirty="0" smtClean="0">
                <a:effectLst/>
                <a:cs typeface="Arial" pitchFamily="34" charset="0"/>
              </a:rPr>
              <a:t>Google has 25,000</a:t>
            </a:r>
            <a:r>
              <a:rPr lang="en-US" sz="1400" kern="1200" baseline="0" dirty="0" smtClean="0">
                <a:effectLst/>
                <a:cs typeface="Arial" pitchFamily="34" charset="0"/>
              </a:rPr>
              <a:t> employees and </a:t>
            </a:r>
            <a:r>
              <a:rPr lang="en-US" sz="1400" kern="1200" dirty="0" smtClean="0">
                <a:effectLst/>
                <a:cs typeface="Arial" pitchFamily="34" charset="0"/>
              </a:rPr>
              <a:t>300 charging stations across the</a:t>
            </a:r>
            <a:r>
              <a:rPr lang="en-US" sz="1400" kern="1200" baseline="0" dirty="0" smtClean="0">
                <a:effectLst/>
                <a:cs typeface="Arial" pitchFamily="34" charset="0"/>
              </a:rPr>
              <a:t> country. T</a:t>
            </a:r>
            <a:r>
              <a:rPr lang="en-US" sz="1400" kern="1200" dirty="0" smtClean="0">
                <a:effectLst/>
                <a:cs typeface="Arial" pitchFamily="34" charset="0"/>
              </a:rPr>
              <a:t>he company’s goal is to provide charging at 5% of its parking spaces.</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aseline="0" dirty="0" smtClean="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t>As you start to get your charging stations up and running, you’ll con</a:t>
            </a:r>
            <a:r>
              <a:rPr lang="en-US" sz="1000" baseline="0" dirty="0" smtClean="0"/>
              <a:t>sider, “How will I develop an internal management system and policy that integrates seamlessly into my organization’s operations?”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baseline="0" dirty="0" smtClean="0"/>
              <a:t>It may be surprising to hear that t</a:t>
            </a:r>
            <a:r>
              <a:rPr lang="en-US" sz="1000" b="0" dirty="0" smtClean="0"/>
              <a:t>he electricity used</a:t>
            </a:r>
            <a:r>
              <a:rPr lang="en-US" sz="1000" b="0" baseline="0" dirty="0" smtClean="0"/>
              <a:t> by a workplace charging station is</a:t>
            </a:r>
            <a:r>
              <a:rPr lang="en-US" sz="1000" b="0" dirty="0" smtClean="0"/>
              <a:t> minimal – in fact, it will cost an average of a only $34</a:t>
            </a:r>
            <a:r>
              <a:rPr lang="en-US" sz="1000" b="0" baseline="0" dirty="0" smtClean="0"/>
              <a:t> per </a:t>
            </a:r>
            <a:r>
              <a:rPr lang="en-US" sz="1000" b="0" dirty="0" smtClean="0"/>
              <a:t>month per employee (1). </a:t>
            </a:r>
            <a:r>
              <a:rPr lang="en-US" sz="1000" b="0" baseline="0" dirty="0" smtClean="0"/>
              <a:t>Y</a:t>
            </a:r>
            <a:r>
              <a:rPr lang="en-US" sz="1000" b="0" dirty="0" smtClean="0"/>
              <a:t>our organization</a:t>
            </a:r>
            <a:r>
              <a:rPr lang="en-US" sz="1000" b="0" baseline="0" dirty="0" smtClean="0"/>
              <a:t> may choose to mitigate these costs by </a:t>
            </a:r>
            <a:r>
              <a:rPr lang="en-US" sz="1000" b="0" dirty="0" smtClean="0"/>
              <a:t>charging your employees a fee for their electricity usage. We can work with you to evaluate</a:t>
            </a:r>
            <a:r>
              <a:rPr lang="en-US" sz="1000" b="0" baseline="0" dirty="0" smtClean="0"/>
              <a:t> the provision of free electricity to your employees, how much you should charge if you decide to do so and discuss the employee fairness and tax implications of these options. We can also work with you and your utility to understand potential demand charges as well.</a:t>
            </a:r>
            <a:endParaRPr lang="en-US" sz="1000" b="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baseline="0" dirty="0" smtClean="0"/>
              <a:t>Employers face unique and potentially time-consuming challenges </a:t>
            </a:r>
            <a:r>
              <a:rPr lang="en-US" sz="1000" baseline="0" dirty="0" smtClean="0"/>
              <a:t>when determining how the units will be managed, how you will communicate with your insurer on worksite charging safety, and how you will establish a worksite parking and charging etiquette among your employees. Other issues unique to your organization or worksite may also arise over the lifetime of your workplace charging program. But by working with our organization and taking advantage of the best practices and technical assistance of the </a:t>
            </a:r>
            <a:r>
              <a:rPr lang="en-US" sz="1000" dirty="0" smtClean="0"/>
              <a:t>Workplace Charging Challenge,</a:t>
            </a:r>
            <a:r>
              <a:rPr lang="en-US" sz="1000" baseline="0" dirty="0" smtClean="0"/>
              <a:t> the task of developing a workplace charging program management and policy can be eased.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dirty="0" smtClean="0"/>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dirty="0" smtClean="0"/>
              <a:t>(1) US</a:t>
            </a:r>
            <a:r>
              <a:rPr lang="en-US" sz="1000" baseline="0" dirty="0" smtClean="0"/>
              <a:t> Department of Energy Vehicle Technologies Office, 2013</a:t>
            </a:r>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sz="1000" dirty="0" smtClean="0">
                <a:latin typeface="Arial" charset="0"/>
                <a:cs typeface="Arial" charset="0"/>
              </a:rPr>
              <a:t>Photo</a:t>
            </a:r>
            <a:r>
              <a:rPr lang="en-US" sz="1000" baseline="0" dirty="0" smtClean="0">
                <a:latin typeface="Arial" charset="0"/>
                <a:cs typeface="Arial" charset="0"/>
              </a:rPr>
              <a:t>: “</a:t>
            </a:r>
            <a:r>
              <a:rPr lang="en-US" sz="1000" dirty="0" smtClean="0">
                <a:effectLst/>
              </a:rPr>
              <a:t>NREL intern Josh Crowley and NREL engineer </a:t>
            </a:r>
            <a:r>
              <a:rPr lang="en-US" sz="1000" dirty="0" err="1" smtClean="0">
                <a:effectLst/>
              </a:rPr>
              <a:t>Myungsoo</a:t>
            </a:r>
            <a:r>
              <a:rPr lang="en-US" sz="1000" dirty="0" smtClean="0">
                <a:effectLst/>
              </a:rPr>
              <a:t> Jun, run an experiment at the Vehicle Testing and Integration Facility (VTIF).” (Photo </a:t>
            </a: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by </a:t>
            </a:r>
            <a:r>
              <a:rPr lang="en-US" sz="1000" dirty="0" smtClean="0">
                <a:effectLst/>
              </a:rPr>
              <a:t>Dennis Schroeder / NREL) </a:t>
            </a:r>
          </a:p>
        </p:txBody>
      </p:sp>
      <p:sp>
        <p:nvSpPr>
          <p:cNvPr id="4" name="Slide Number Placeholder 3"/>
          <p:cNvSpPr>
            <a:spLocks noGrp="1"/>
          </p:cNvSpPr>
          <p:nvPr>
            <p:ph type="sldNum" sz="quarter" idx="10"/>
          </p:nvPr>
        </p:nvSpPr>
        <p:spPr/>
        <p:txBody>
          <a:bodyPr/>
          <a:lstStyle/>
          <a:p>
            <a:fld id="{CD5F6BB4-5D45-4693-81FD-BEC7660D2CED}" type="slidenum">
              <a:rPr lang="en-US" smtClean="0"/>
              <a:pPr/>
              <a:t>19</a:t>
            </a:fld>
            <a:endParaRPr lang="en-US"/>
          </a:p>
        </p:txBody>
      </p:sp>
    </p:spTree>
    <p:extLst>
      <p:ext uri="{BB962C8B-B14F-4D97-AF65-F5344CB8AC3E}">
        <p14:creationId xmlns:p14="http://schemas.microsoft.com/office/powerpoint/2010/main" val="302197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aseline="0" dirty="0" smtClean="0"/>
              <a:t>The national EV Everywhere Grand</a:t>
            </a:r>
            <a:r>
              <a:rPr lang="en-US" sz="1000" dirty="0" smtClean="0"/>
              <a:t> Challenge</a:t>
            </a:r>
            <a:r>
              <a:rPr lang="en-US" sz="1000" baseline="0" dirty="0" smtClean="0"/>
              <a:t> </a:t>
            </a:r>
            <a:r>
              <a:rPr lang="en-US" sz="1000" dirty="0" smtClean="0"/>
              <a:t>aims</a:t>
            </a:r>
            <a:r>
              <a:rPr lang="en-US" sz="1000" baseline="0" dirty="0" smtClean="0"/>
              <a:t> </a:t>
            </a:r>
            <a:r>
              <a:rPr lang="en-US" sz="1000" dirty="0" smtClean="0"/>
              <a:t>to make American-made</a:t>
            </a:r>
            <a:r>
              <a:rPr lang="en-US" sz="1000" baseline="0" dirty="0" smtClean="0"/>
              <a:t> PEVs </a:t>
            </a:r>
            <a:r>
              <a:rPr lang="en-US" sz="1000" dirty="0" smtClean="0"/>
              <a:t>that </a:t>
            </a:r>
            <a:r>
              <a:rPr lang="en-US" sz="1000" dirty="0"/>
              <a:t>are as affordable and convenient as today’s gasoline-powered vehicles </a:t>
            </a:r>
            <a:r>
              <a:rPr lang="en-US" sz="1000" dirty="0" smtClean="0"/>
              <a:t>by 2022 (1).</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p>
          <a:p>
            <a:pPr lvl="0"/>
            <a:r>
              <a:rPr lang="en-US" sz="1000" dirty="0" smtClean="0"/>
              <a:t>Efforts in support of EV</a:t>
            </a:r>
            <a:r>
              <a:rPr lang="en-US" sz="1000" baseline="0" dirty="0" smtClean="0"/>
              <a:t> Everywhere consist of: </a:t>
            </a:r>
          </a:p>
          <a:p>
            <a:pPr lvl="1"/>
            <a:r>
              <a:rPr lang="en-US" sz="1000" dirty="0" smtClean="0"/>
              <a:t>A technology push of research</a:t>
            </a:r>
            <a:r>
              <a:rPr lang="en-US" sz="1000" baseline="0" dirty="0" smtClean="0"/>
              <a:t> and development </a:t>
            </a:r>
            <a:r>
              <a:rPr lang="en-US" sz="1000" dirty="0" smtClean="0"/>
              <a:t>to reduce the cost of PEVs</a:t>
            </a:r>
          </a:p>
          <a:p>
            <a:pPr lvl="1"/>
            <a:r>
              <a:rPr lang="en-US" sz="1000" dirty="0" smtClean="0"/>
              <a:t>Charging infrastructure development to enable the convenience</a:t>
            </a:r>
            <a:r>
              <a:rPr lang="en-US" sz="1000" baseline="0" dirty="0" smtClean="0"/>
              <a:t> of fueling PEVs</a:t>
            </a:r>
          </a:p>
          <a:p>
            <a:pPr lvl="1"/>
            <a:r>
              <a:rPr lang="en-US" sz="1000" dirty="0" smtClean="0"/>
              <a:t>PEV education to help consumer</a:t>
            </a:r>
            <a:r>
              <a:rPr lang="en-US" sz="1000" baseline="0" dirty="0" smtClean="0"/>
              <a:t> acceptance of PEVs and </a:t>
            </a:r>
            <a:r>
              <a:rPr lang="en-US" sz="1000" dirty="0" smtClean="0"/>
              <a:t>create a market pull</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t>While there are needs in all three of these focus</a:t>
            </a:r>
            <a:r>
              <a:rPr lang="en-US" sz="1000" baseline="0" dirty="0" smtClean="0"/>
              <a:t> areas, today we’re talking about the opportunity to build our community’s PEV</a:t>
            </a:r>
            <a:r>
              <a:rPr lang="en-US" sz="1000" dirty="0" smtClean="0"/>
              <a:t> charging infrastructure</a:t>
            </a:r>
            <a:r>
              <a:rPr lang="en-US" sz="1000" baseline="0" dirty="0" smtClean="0"/>
              <a:t> through the Workplace Charging Challenge.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aseline="0" dirty="0" smtClean="0"/>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dirty="0" smtClean="0"/>
              <a:t>(1) US DOE, 2013. “EV Everywhere Grand Challenge Blueprint.” http://www1.eere.energy.gov/vehiclesandfuels/electric_vehicles/pdfs/eveverywhere_blueprint.pdf</a:t>
            </a:r>
          </a:p>
        </p:txBody>
      </p:sp>
      <p:sp>
        <p:nvSpPr>
          <p:cNvPr id="4" name="Slide Number Placeholder 3"/>
          <p:cNvSpPr>
            <a:spLocks noGrp="1"/>
          </p:cNvSpPr>
          <p:nvPr>
            <p:ph type="sldNum" sz="quarter" idx="10"/>
          </p:nvPr>
        </p:nvSpPr>
        <p:spPr/>
        <p:txBody>
          <a:bodyPr/>
          <a:lstStyle/>
          <a:p>
            <a:pPr>
              <a:defRPr/>
            </a:pPr>
            <a:fld id="{8D6F443F-D835-47BE-B317-AFBBE4183F6C}" type="slidenum">
              <a:rPr lang="en-US" smtClean="0"/>
              <a:pPr>
                <a:defRPr/>
              </a:pPr>
              <a:t>2</a:t>
            </a:fld>
            <a:endParaRPr lang="en-US"/>
          </a:p>
        </p:txBody>
      </p:sp>
    </p:spTree>
    <p:extLst>
      <p:ext uri="{BB962C8B-B14F-4D97-AF65-F5344CB8AC3E}">
        <p14:creationId xmlns:p14="http://schemas.microsoft.com/office/powerpoint/2010/main" val="3597648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latin typeface="Arial" panose="020B0604020202020204" pitchFamily="34" charset="0"/>
                <a:cs typeface="Arial" panose="020B0604020202020204" pitchFamily="34" charset="0"/>
              </a:rPr>
              <a:t>If you choose to join the other employers in the Workplace Charging Challenge, we’ll work to integrate the considerations discussed on the previous two slides into your</a:t>
            </a:r>
            <a:r>
              <a:rPr lang="en-US" sz="1000" baseline="0" dirty="0" smtClean="0">
                <a:latin typeface="Arial" panose="020B0604020202020204" pitchFamily="34" charset="0"/>
                <a:cs typeface="Arial" panose="020B0604020202020204" pitchFamily="34" charset="0"/>
              </a:rPr>
              <a:t> “Partner Plan.”</a:t>
            </a:r>
            <a:r>
              <a:rPr lang="en-US" sz="1000" dirty="0" smtClean="0">
                <a:latin typeface="Arial" panose="020B0604020202020204" pitchFamily="34" charset="0"/>
                <a:cs typeface="Arial" panose="020B0604020202020204" pitchFamily="34" charset="0"/>
              </a:rPr>
              <a:t> In the Plan</a:t>
            </a:r>
            <a:r>
              <a:rPr lang="en-US" sz="1000" baseline="0" dirty="0" smtClean="0">
                <a:latin typeface="Arial" panose="020B0604020202020204" pitchFamily="34" charset="0"/>
                <a:cs typeface="Arial" panose="020B0604020202020204" pitchFamily="34" charset="0"/>
              </a:rPr>
              <a:t> you will </a:t>
            </a:r>
            <a:r>
              <a:rPr lang="en-US" sz="1000" dirty="0" smtClean="0">
                <a:latin typeface="Arial" panose="020B0604020202020204" pitchFamily="34" charset="0"/>
                <a:cs typeface="Arial" panose="020B0604020202020204" pitchFamily="34" charset="0"/>
              </a:rPr>
              <a:t>set goals, measure progress, and assess demand for charging stations. </a:t>
            </a:r>
            <a:r>
              <a:rPr lang="en-US" sz="1000" dirty="0" smtClean="0">
                <a:latin typeface="Arial" panose="020B0604020202020204" pitchFamily="34" charset="0"/>
                <a:ea typeface="+mn-ea"/>
                <a:cs typeface="Arial" panose="020B0604020202020204" pitchFamily="34" charset="0"/>
              </a:rPr>
              <a:t>Developing this plan will help minimize barriers and smooth the way towards installing workplace charging at your organization.</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aseline="0" dirty="0" smtClean="0">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baseline="0" dirty="0" smtClean="0">
                <a:latin typeface="Arial" panose="020B0604020202020204" pitchFamily="34" charset="0"/>
                <a:ea typeface="+mn-ea"/>
                <a:cs typeface="Arial" panose="020B0604020202020204" pitchFamily="34" charset="0"/>
              </a:rPr>
              <a:t>Photo: </a:t>
            </a:r>
            <a:r>
              <a:rPr lang="en-US" sz="1000" b="0" i="0" kern="1200" dirty="0" smtClean="0">
                <a:solidFill>
                  <a:schemeClr val="tx1"/>
                </a:solidFill>
                <a:effectLst/>
                <a:latin typeface="Arial" panose="020B0604020202020204" pitchFamily="34" charset="0"/>
                <a:ea typeface="ＭＳ Ｐゴシック" pitchFamily="-65" charset="-128"/>
                <a:cs typeface="Arial" panose="020B0604020202020204" pitchFamily="34" charset="0"/>
              </a:rPr>
              <a:t>"As part of Facebook's aggressive Transportation Demand Management (TDM) program, the company has committed to supplying free PEV charging to its Menlo Park, California, employees." (Photo by Lauren Bonar Swezey / Facebook)</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i="0" kern="1200" dirty="0" smtClean="0">
              <a:solidFill>
                <a:schemeClr val="tx1"/>
              </a:solidFill>
              <a:effectLst/>
              <a:latin typeface="Arial" panose="020B0604020202020204" pitchFamily="34" charset="0"/>
              <a:ea typeface="ＭＳ Ｐゴシック" pitchFamily="-65"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kern="1200" dirty="0" smtClean="0">
                <a:solidFill>
                  <a:schemeClr val="tx1"/>
                </a:solidFill>
                <a:latin typeface="Arial" pitchFamily="34" charset="0"/>
                <a:ea typeface="ＭＳ Ｐゴシック" pitchFamily="-65" charset="-128"/>
                <a:cs typeface="Arial" panose="020B0604020202020204" pitchFamily="34" charset="0"/>
              </a:rPr>
              <a:t>[For Ambassador</a:t>
            </a:r>
            <a:r>
              <a:rPr lang="en-US" sz="1000" kern="1200" baseline="0" dirty="0" smtClean="0">
                <a:solidFill>
                  <a:schemeClr val="tx1"/>
                </a:solidFill>
                <a:latin typeface="Arial" pitchFamily="34" charset="0"/>
                <a:ea typeface="ＭＳ Ｐゴシック" pitchFamily="-65" charset="-128"/>
                <a:cs typeface="Arial" panose="020B0604020202020204" pitchFamily="34" charset="0"/>
              </a:rPr>
              <a:t>’s reference]</a:t>
            </a:r>
            <a:endParaRPr lang="en-US" sz="1000" kern="1200" dirty="0" smtClean="0">
              <a:solidFill>
                <a:schemeClr val="tx1"/>
              </a:solidFill>
              <a:latin typeface="Arial" pitchFamily="34" charset="0"/>
              <a:ea typeface="ＭＳ Ｐゴシック" pitchFamily="-65" charset="-128"/>
              <a:cs typeface="Arial" panose="020B0604020202020204" pitchFamily="34" charset="0"/>
            </a:endParaRPr>
          </a:p>
          <a:p>
            <a:pPr marL="570908" lvl="1" indent="-107358" defTabSz="896203">
              <a:defRPr/>
            </a:pPr>
            <a:r>
              <a:rPr lang="en-US" sz="1000" dirty="0" smtClean="0">
                <a:latin typeface="Arial" panose="020B0604020202020204" pitchFamily="34" charset="0"/>
                <a:cs typeface="Arial" panose="020B0604020202020204" pitchFamily="34" charset="0"/>
              </a:rPr>
              <a:t>Background and Goals/Progress: What is your company’s long-term vision for your WPC program and how will you track progress?</a:t>
            </a:r>
          </a:p>
          <a:p>
            <a:pPr marL="570908" lvl="1" indent="-107358" defTabSz="896203">
              <a:defRPr/>
            </a:pPr>
            <a:r>
              <a:rPr lang="en-US" sz="1000" dirty="0" smtClean="0">
                <a:latin typeface="Arial" panose="020B0604020202020204" pitchFamily="34" charset="0"/>
                <a:cs typeface="Arial" panose="020B0604020202020204" pitchFamily="34" charset="0"/>
              </a:rPr>
              <a:t>Demand Assessment: How will your company assess your employee’s demand for WPC?</a:t>
            </a:r>
          </a:p>
          <a:p>
            <a:pPr marL="570908" lvl="1" indent="-107358" defTabSz="896203">
              <a:defRPr/>
            </a:pPr>
            <a:r>
              <a:rPr lang="en-US" sz="1000" dirty="0" smtClean="0">
                <a:latin typeface="Arial" panose="020B0604020202020204" pitchFamily="34" charset="0"/>
                <a:cs typeface="Arial" panose="020B0604020202020204" pitchFamily="34" charset="0"/>
              </a:rPr>
              <a:t>Management/Policy: How will your company’s WPC program be integrated into an effective internal company policy?</a:t>
            </a:r>
          </a:p>
          <a:p>
            <a:pPr marL="570908" lvl="1" indent="-107358" defTabSz="896203">
              <a:defRPr/>
            </a:pPr>
            <a:r>
              <a:rPr lang="en-US" sz="1000" dirty="0" smtClean="0">
                <a:latin typeface="Arial" panose="020B0604020202020204" pitchFamily="34" charset="0"/>
                <a:cs typeface="Arial" panose="020B0604020202020204" pitchFamily="34" charset="0"/>
              </a:rPr>
              <a:t>Procurement/Installation: How will your company evaluate charging station options and work to install WPC?</a:t>
            </a:r>
          </a:p>
          <a:p>
            <a:pPr marL="570908" lvl="1" indent="-107358" defTabSz="896203">
              <a:defRPr/>
            </a:pPr>
            <a:r>
              <a:rPr lang="en-US" sz="1000" dirty="0" smtClean="0">
                <a:latin typeface="Arial" panose="020B0604020202020204" pitchFamily="34" charset="0"/>
                <a:cs typeface="Arial" panose="020B0604020202020204" pitchFamily="34" charset="0"/>
              </a:rPr>
              <a:t>Activity/Programs: What other ways is your company working to promote the deployment of EVs?</a:t>
            </a:r>
          </a:p>
          <a:p>
            <a:pPr marL="570908" lvl="1" indent="-107358" defTabSz="896203">
              <a:defRPr/>
            </a:pPr>
            <a:endParaRPr lang="en-US" sz="1000" dirty="0" smtClean="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 typeface="Arial" charset="0"/>
              <a:buNone/>
              <a:tabLst/>
              <a:defRPr/>
            </a:pPr>
            <a:r>
              <a:rPr lang="en-US" sz="900" kern="1200" dirty="0" smtClean="0">
                <a:cs typeface="Arial" panose="020B0604020202020204" pitchFamily="34" charset="0"/>
              </a:rPr>
              <a:t>[For Ambassadors</a:t>
            </a:r>
            <a:r>
              <a:rPr lang="en-US" sz="900" kern="1200" baseline="0" dirty="0" smtClean="0">
                <a:cs typeface="Arial" panose="020B0604020202020204" pitchFamily="34" charset="0"/>
              </a:rPr>
              <a:t>’ reference]</a:t>
            </a:r>
          </a:p>
          <a:p>
            <a:pPr marL="109538" marR="0" lvl="0" indent="-109538" algn="l" defTabSz="914400" rtl="0" eaLnBrk="0" fontAlgn="base" latinLnBrk="0" hangingPunct="0">
              <a:lnSpc>
                <a:spcPct val="100000"/>
              </a:lnSpc>
              <a:spcBef>
                <a:spcPct val="0"/>
              </a:spcBef>
              <a:spcAft>
                <a:spcPct val="0"/>
              </a:spcAft>
              <a:buClrTx/>
              <a:buSzTx/>
              <a:tabLst/>
              <a:defRPr/>
            </a:pPr>
            <a:r>
              <a:rPr lang="en-US" sz="900" b="0" i="0" kern="1200" dirty="0" smtClean="0">
                <a:effectLst/>
                <a:cs typeface="Arial" pitchFamily="34" charset="0"/>
              </a:rPr>
              <a:t>Facebook has 4,500 </a:t>
            </a:r>
            <a:r>
              <a:rPr lang="en-US" sz="900" dirty="0" smtClean="0">
                <a:cs typeface="Arial" panose="020B0604020202020204" pitchFamily="34" charset="0"/>
              </a:rPr>
              <a:t>employees, </a:t>
            </a:r>
            <a:r>
              <a:rPr lang="en-US" sz="900" kern="1200" dirty="0" smtClean="0">
                <a:effectLst/>
                <a:cs typeface="Arial" pitchFamily="34" charset="0"/>
              </a:rPr>
              <a:t>Currently, the campus has 1 DC Fast Charger and 25 Level 2 charging stations, with plans to install 12 more in 2013. Facebook has also made 21 Level 1 charging stations available to its employees. </a:t>
            </a:r>
            <a:endParaRPr lang="en-US" sz="900" dirty="0" smtClean="0">
              <a:cs typeface="Arial" panose="020B0604020202020204" pitchFamily="34" charset="0"/>
            </a:endParaRPr>
          </a:p>
          <a:p>
            <a:pPr marL="570908" lvl="1" indent="-107358" defTabSz="896203">
              <a:defRPr/>
            </a:pPr>
            <a:endParaRPr lang="en-US" sz="100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CD5F6BB4-5D45-4693-81FD-BEC7660D2CED}" type="slidenum">
              <a:rPr lang="en-US" smtClean="0"/>
              <a:pPr/>
              <a:t>20</a:t>
            </a:fld>
            <a:endParaRPr lang="en-US"/>
          </a:p>
        </p:txBody>
      </p:sp>
    </p:spTree>
    <p:extLst>
      <p:ext uri="{BB962C8B-B14F-4D97-AF65-F5344CB8AC3E}">
        <p14:creationId xmlns:p14="http://schemas.microsoft.com/office/powerpoint/2010/main" val="82856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tabLst/>
              <a:defRPr/>
            </a:pPr>
            <a:r>
              <a:rPr lang="en-US" sz="1000" b="0" kern="1200" dirty="0" smtClean="0">
                <a:solidFill>
                  <a:schemeClr val="tx1"/>
                </a:solidFill>
                <a:effectLst/>
                <a:latin typeface="Arial" pitchFamily="34" charset="0"/>
                <a:ea typeface="ＭＳ Ｐゴシック" pitchFamily="-65" charset="-128"/>
                <a:cs typeface="ＭＳ Ｐゴシック" pitchFamily="-105" charset="-128"/>
              </a:rPr>
              <a:t>Ultimately, the amount</a:t>
            </a: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 of</a:t>
            </a:r>
            <a:r>
              <a:rPr lang="en-US" sz="1000" b="0" kern="1200" dirty="0" smtClean="0">
                <a:solidFill>
                  <a:schemeClr val="tx1"/>
                </a:solidFill>
                <a:effectLst/>
                <a:latin typeface="Arial" pitchFamily="34" charset="0"/>
                <a:ea typeface="ＭＳ Ｐゴシック" pitchFamily="-65" charset="-128"/>
                <a:cs typeface="ＭＳ Ｐゴシック" pitchFamily="-105" charset="-128"/>
              </a:rPr>
              <a:t> </a:t>
            </a:r>
            <a:r>
              <a:rPr lang="en-US" sz="1000" b="0" kern="1200" dirty="0" smtClean="0">
                <a:solidFill>
                  <a:schemeClr val="tx1"/>
                </a:solidFill>
                <a:latin typeface="Arial" pitchFamily="34" charset="0"/>
                <a:ea typeface="ＭＳ Ｐゴシック" pitchFamily="-65" charset="-128"/>
                <a:cs typeface="ＭＳ Ｐゴシック" pitchFamily="-105" charset="-128"/>
              </a:rPr>
              <a:t>money, time and effort that goes</a:t>
            </a:r>
            <a:r>
              <a:rPr lang="en-US" sz="1000" b="0" kern="1200" baseline="0" dirty="0" smtClean="0">
                <a:solidFill>
                  <a:schemeClr val="tx1"/>
                </a:solidFill>
                <a:latin typeface="Arial" pitchFamily="34" charset="0"/>
                <a:ea typeface="ＭＳ Ｐゴシック" pitchFamily="-65" charset="-128"/>
                <a:cs typeface="ＭＳ Ｐゴシック" pitchFamily="-105" charset="-128"/>
              </a:rPr>
              <a:t> into a </a:t>
            </a:r>
            <a:r>
              <a:rPr lang="en-US" sz="1000" b="0" kern="1200" dirty="0" smtClean="0">
                <a:solidFill>
                  <a:schemeClr val="tx1"/>
                </a:solidFill>
                <a:latin typeface="Arial" pitchFamily="34" charset="0"/>
                <a:ea typeface="ＭＳ Ｐゴシック" pitchFamily="-65" charset="-128"/>
                <a:cs typeface="ＭＳ Ｐゴシック" pitchFamily="-105" charset="-128"/>
              </a:rPr>
              <a:t>workplace charging program </a:t>
            </a:r>
            <a:r>
              <a:rPr lang="en-US" sz="1000" b="0" kern="1200" dirty="0" smtClean="0">
                <a:solidFill>
                  <a:schemeClr val="tx1"/>
                </a:solidFill>
                <a:effectLst/>
                <a:latin typeface="Arial" pitchFamily="34" charset="0"/>
                <a:ea typeface="ＭＳ Ｐゴシック" pitchFamily="-65" charset="-128"/>
                <a:cs typeface="ＭＳ Ｐゴシック" pitchFamily="-105" charset="-128"/>
              </a:rPr>
              <a:t>will vary from organization to organization.</a:t>
            </a: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 Yet</a:t>
            </a:r>
            <a:r>
              <a:rPr lang="en-US" sz="1000" b="0" kern="1200" dirty="0" smtClean="0">
                <a:solidFill>
                  <a:schemeClr val="tx1"/>
                </a:solidFill>
                <a:effectLst/>
                <a:latin typeface="Arial" pitchFamily="34" charset="0"/>
                <a:ea typeface="ＭＳ Ｐゴシック" pitchFamily="-65" charset="-128"/>
                <a:cs typeface="ＭＳ Ｐゴシック" pitchFamily="-105" charset="-128"/>
              </a:rPr>
              <a:t> many employers that have joined the Workplace Charging Challenge have found the business case combined with the employee and societal benefits to be very compelling. And the benefits of DOE’s Challenge program and having our</a:t>
            </a: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 support doesn’t hurt either!</a:t>
            </a:r>
            <a:endParaRPr lang="en-US" sz="1000" b="0" kern="1200" dirty="0" smtClean="0">
              <a:solidFill>
                <a:schemeClr val="tx1"/>
              </a:solidFill>
              <a:effectLst/>
              <a:latin typeface="Arial" pitchFamily="34" charset="0"/>
              <a:ea typeface="ＭＳ Ｐゴシック" pitchFamily="-65" charset="-128"/>
              <a:cs typeface="ＭＳ Ｐゴシック" pitchFamily="-105" charset="-128"/>
            </a:endParaRP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0" kern="1200" baseline="0" dirty="0" smtClean="0">
              <a:solidFill>
                <a:schemeClr val="tx1"/>
              </a:solidFill>
              <a:effectLst/>
              <a:latin typeface="Arial" pitchFamily="34" charset="0"/>
              <a:ea typeface="ＭＳ Ｐゴシック" pitchFamily="-65" charset="-128"/>
              <a:cs typeface="ＭＳ Ｐゴシック" pitchFamily="-105" charset="-128"/>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As for next steps, let’s continue the conversation. [Ambassador Organization] and DOE have a wealth of technical resources and experience that can help you determine if workplace charging is a good fit for your organization. </a:t>
            </a:r>
            <a:r>
              <a:rPr lang="en-US" sz="1000" baseline="0" dirty="0" smtClean="0"/>
              <a:t>The PEV Handbook for Workplace Charging Hosts (pictured here) is a brand new resource that DOE just released that provides a great introduction to worksite charging. It even provides a sample survey that you can use to start a conversation with employees and gauge their interest in charging at work.</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kern="1200" baseline="0" dirty="0" smtClean="0">
              <a:solidFill>
                <a:schemeClr val="tx1"/>
              </a:solidFill>
              <a:latin typeface="Arial" pitchFamily="34" charset="0"/>
              <a:ea typeface="ＭＳ Ｐゴシック" pitchFamily="-65" charset="-128"/>
              <a:cs typeface="ＭＳ Ｐゴシック" pitchFamily="-105" charset="-128"/>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kern="1200" baseline="0" dirty="0" smtClean="0">
                <a:solidFill>
                  <a:schemeClr val="tx1"/>
                </a:solidFill>
                <a:latin typeface="Arial" pitchFamily="34" charset="0"/>
                <a:ea typeface="ＭＳ Ｐゴシック" pitchFamily="-65" charset="-128"/>
                <a:cs typeface="ＭＳ Ｐゴシック" pitchFamily="-105" charset="-128"/>
              </a:rPr>
              <a:t>If your organization decides that workplace charging is right for you, you can work with [Ambassador Organization] and </a:t>
            </a:r>
            <a:r>
              <a:rPr lang="en-US" sz="1000" dirty="0" smtClean="0"/>
              <a:t>DOE’s Workplace Charging Challenge Coordinator to learn more about becoming a Partner employer.</a:t>
            </a:r>
            <a:endParaRPr lang="en-US" sz="1000" b="0" kern="1200" baseline="0" dirty="0" smtClean="0">
              <a:solidFill>
                <a:schemeClr val="tx1"/>
              </a:solidFill>
              <a:latin typeface="Arial" pitchFamily="34" charset="0"/>
              <a:ea typeface="ＭＳ Ｐゴシック" pitchFamily="-65" charset="-128"/>
              <a:cs typeface="ＭＳ Ｐゴシック" pitchFamily="-105" charset="-128"/>
            </a:endParaRPr>
          </a:p>
          <a:p>
            <a:pPr marL="0" indent="0">
              <a:buNone/>
            </a:pPr>
            <a:endParaRPr lang="en-US" sz="1000" b="0" kern="1200" baseline="0" dirty="0" smtClean="0">
              <a:solidFill>
                <a:schemeClr val="tx1"/>
              </a:solidFill>
              <a:effectLst/>
              <a:latin typeface="Arial" pitchFamily="34" charset="0"/>
              <a:ea typeface="ＭＳ Ｐゴシック" pitchFamily="-65" charset="-128"/>
              <a:cs typeface="ＭＳ Ｐゴシック" pitchFamily="-105" charset="-128"/>
            </a:endParaRP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t>And as you develop your workplace charging program, we’ll help you overcome challenges, amplify your success, and share best practices with other employers.</a:t>
            </a:r>
            <a:endParaRPr lang="en-US" sz="1000" kern="1200" dirty="0" smtClean="0">
              <a:solidFill>
                <a:schemeClr val="tx1"/>
              </a:solidFill>
              <a:effectLst/>
              <a:latin typeface="Arial" pitchFamily="34" charset="0"/>
              <a:ea typeface="ＭＳ Ｐゴシック" pitchFamily="-65" charset="-128"/>
              <a:cs typeface="ＭＳ Ｐゴシック" pitchFamily="-105" charset="-128"/>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21</a:t>
            </a:fld>
            <a:endParaRPr lang="en-US" dirty="0"/>
          </a:p>
        </p:txBody>
      </p:sp>
    </p:spTree>
    <p:extLst>
      <p:ext uri="{BB962C8B-B14F-4D97-AF65-F5344CB8AC3E}">
        <p14:creationId xmlns:p14="http://schemas.microsoft.com/office/powerpoint/2010/main" val="2719258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a:lstStyle/>
          <a:p>
            <a:pPr marL="109538" indent="-109538">
              <a:spcBef>
                <a:spcPct val="0"/>
              </a:spcBef>
            </a:pPr>
            <a:r>
              <a:rPr lang="en-US" sz="1000" b="0" i="0" u="none" strike="noStrike" kern="1200" baseline="0" dirty="0" smtClean="0">
                <a:latin typeface="Arial" pitchFamily="34" charset="0"/>
                <a:ea typeface="ＭＳ Ｐゴシック" pitchFamily="-65" charset="-128"/>
                <a:cs typeface="ＭＳ Ｐゴシック" pitchFamily="-105" charset="-128"/>
              </a:rPr>
              <a:t>In a time of fluctuating petroleum prices and heightened environmental concerns, many workers see PEVs as a convenient way to reduce driving costs and environmental impacts. </a:t>
            </a:r>
          </a:p>
          <a:p>
            <a:pPr marL="109538" indent="-109538">
              <a:spcBef>
                <a:spcPct val="0"/>
              </a:spcBef>
            </a:pPr>
            <a:endParaRPr lang="en-US" sz="1000" b="0" i="0" u="none" strike="noStrike" kern="1200" baseline="0" dirty="0" smtClean="0">
              <a:latin typeface="Arial" pitchFamily="34" charset="0"/>
              <a:ea typeface="ＭＳ Ｐゴシック" pitchFamily="-65" charset="-128"/>
              <a:cs typeface="ＭＳ Ｐゴシック" pitchFamily="-105" charset="-128"/>
            </a:endParaRPr>
          </a:p>
          <a:p>
            <a:pPr marL="109538" indent="-109538">
              <a:spcBef>
                <a:spcPct val="0"/>
              </a:spcBef>
            </a:pPr>
            <a:r>
              <a:rPr lang="en-US" sz="1000" b="0" i="0" u="none" strike="noStrike" kern="1200" baseline="0" dirty="0" smtClean="0">
                <a:latin typeface="Arial" pitchFamily="34" charset="0"/>
                <a:ea typeface="ＭＳ Ｐゴシック" pitchFamily="-65" charset="-128"/>
                <a:cs typeface="ＭＳ Ｐゴシック" pitchFamily="-105" charset="-128"/>
              </a:rPr>
              <a:t>The number of PEVs on U.S. roadways is increasing rapidly, as is the need for charging infrastructure. </a:t>
            </a:r>
          </a:p>
          <a:p>
            <a:pPr marL="109538" indent="-109538">
              <a:spcBef>
                <a:spcPct val="0"/>
              </a:spcBef>
            </a:pPr>
            <a:endParaRPr lang="en-US" sz="1000" b="0" i="0" u="none" strike="noStrike" kern="1200" baseline="0" dirty="0" smtClean="0">
              <a:latin typeface="Arial" pitchFamily="34" charset="0"/>
              <a:ea typeface="ＭＳ Ｐゴシック" pitchFamily="-65" charset="-128"/>
              <a:cs typeface="ＭＳ Ｐゴシック" pitchFamily="-105" charset="-128"/>
            </a:endParaRPr>
          </a:p>
          <a:p>
            <a:pPr marL="109538" indent="-109538">
              <a:spcBef>
                <a:spcPct val="0"/>
              </a:spcBef>
            </a:pPr>
            <a:r>
              <a:rPr lang="en-US" sz="1000" b="0" i="0" u="none" strike="noStrike" kern="1200" baseline="0" dirty="0" smtClean="0">
                <a:latin typeface="Arial" pitchFamily="34" charset="0"/>
                <a:ea typeface="ＭＳ Ｐゴシック" pitchFamily="-65" charset="-128"/>
                <a:cs typeface="ＭＳ Ｐゴシック" pitchFamily="-105" charset="-128"/>
              </a:rPr>
              <a:t>Now is a good time to consider hosting workplace charging and becoming a leader in the electrification of transportation. </a:t>
            </a:r>
          </a:p>
          <a:p>
            <a:pPr marL="109538" indent="-109538">
              <a:spcBef>
                <a:spcPct val="0"/>
              </a:spcBef>
            </a:pPr>
            <a:endParaRPr lang="en-US" sz="1000" b="0" i="0" u="none" strike="noStrike" kern="1200" baseline="0" dirty="0" smtClean="0">
              <a:latin typeface="Arial" pitchFamily="34" charset="0"/>
              <a:ea typeface="ＭＳ Ｐゴシック" pitchFamily="-65" charset="-128"/>
              <a:cs typeface="ＭＳ Ｐゴシック" pitchFamily="-105" charset="-128"/>
            </a:endParaRPr>
          </a:p>
          <a:p>
            <a:pPr marL="109538" indent="-109538">
              <a:spcBef>
                <a:spcPct val="0"/>
              </a:spcBef>
            </a:pPr>
            <a:r>
              <a:rPr lang="en-US" sz="1000" dirty="0" smtClean="0">
                <a:latin typeface="Arial" charset="0"/>
                <a:cs typeface="Arial" charset="0"/>
              </a:rPr>
              <a:t>Thank audience and Q </a:t>
            </a:r>
            <a:r>
              <a:rPr lang="en-US" sz="1000" dirty="0">
                <a:latin typeface="Arial" charset="0"/>
                <a:cs typeface="Arial" charset="0"/>
              </a:rPr>
              <a:t>&amp; </a:t>
            </a:r>
            <a:r>
              <a:rPr lang="en-US" sz="1000" dirty="0" smtClean="0">
                <a:latin typeface="Arial" charset="0"/>
                <a:cs typeface="Arial" charset="0"/>
              </a:rPr>
              <a:t>A</a:t>
            </a:r>
          </a:p>
          <a:p>
            <a:pPr marL="109538" indent="-109538">
              <a:spcBef>
                <a:spcPct val="0"/>
              </a:spcBef>
            </a:pPr>
            <a:endParaRPr lang="en-US" sz="1000" dirty="0" smtClean="0">
              <a:latin typeface="Arial" charset="0"/>
              <a:cs typeface="Arial" charset="0"/>
            </a:endParaRPr>
          </a:p>
          <a:p>
            <a:pPr marL="0" indent="0">
              <a:spcBef>
                <a:spcPct val="0"/>
              </a:spcBef>
              <a:buNone/>
            </a:pPr>
            <a:r>
              <a:rPr lang="en-US" sz="1000" dirty="0" smtClean="0">
                <a:latin typeface="Arial" charset="0"/>
                <a:cs typeface="Arial" charset="0"/>
              </a:rPr>
              <a:t>Photo: “</a:t>
            </a:r>
            <a:r>
              <a:rPr lang="en-US" sz="1000" b="0" i="0" kern="1200" dirty="0" smtClean="0">
                <a:effectLst/>
                <a:latin typeface="Arial" pitchFamily="34" charset="0"/>
                <a:ea typeface="ＭＳ Ｐゴシック" pitchFamily="-65" charset="-128"/>
                <a:cs typeface="ＭＳ Ｐゴシック" pitchFamily="-105" charset="-128"/>
              </a:rPr>
              <a:t>After installing 12 Level 1 EVSE charging stations at its headquarters office, Coca-Cola employees have told the company they are making the choice to buy plug-in electric vehicles (PEVs) based on the company's support.” (Photo courtesy The Coca Cola Company)</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i="0" kern="1200" dirty="0" smtClean="0">
              <a:effectLst/>
              <a:latin typeface="Arial" panose="020B0604020202020204" pitchFamily="34" charset="0"/>
              <a:ea typeface="ＭＳ Ｐゴシック" pitchFamily="-65"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kern="1200" dirty="0" smtClean="0">
                <a:latin typeface="Arial" pitchFamily="34" charset="0"/>
                <a:ea typeface="ＭＳ Ｐゴシック" pitchFamily="-65" charset="-128"/>
                <a:cs typeface="Arial" panose="020B0604020202020204" pitchFamily="34" charset="0"/>
              </a:rPr>
              <a:t>[For Ambassador</a:t>
            </a:r>
            <a:r>
              <a:rPr lang="en-US" sz="1000" kern="1200" baseline="0" dirty="0" smtClean="0">
                <a:latin typeface="Arial" pitchFamily="34" charset="0"/>
                <a:ea typeface="ＭＳ Ｐゴシック" pitchFamily="-65" charset="-128"/>
                <a:cs typeface="Arial" panose="020B0604020202020204" pitchFamily="34" charset="0"/>
              </a:rPr>
              <a:t>’s reference]</a:t>
            </a:r>
            <a:endParaRPr lang="en-US" sz="1000" kern="1200" dirty="0" smtClean="0">
              <a:latin typeface="Arial" pitchFamily="34" charset="0"/>
              <a:ea typeface="ＭＳ Ｐゴシック" pitchFamily="-65" charset="-128"/>
              <a:cs typeface="Arial" panose="020B0604020202020204" pitchFamily="34" charset="0"/>
            </a:endParaRPr>
          </a:p>
          <a:p>
            <a:pPr marL="109538" marR="0" lvl="0" indent="-109538" algn="l" defTabSz="914400" rtl="0" eaLnBrk="0" fontAlgn="base" latinLnBrk="0" hangingPunct="0">
              <a:lnSpc>
                <a:spcPct val="100000"/>
              </a:lnSpc>
              <a:spcBef>
                <a:spcPct val="0"/>
              </a:spcBef>
              <a:spcAft>
                <a:spcPct val="0"/>
              </a:spcAft>
              <a:buClrTx/>
              <a:buSzTx/>
              <a:tabLst/>
              <a:defRPr/>
            </a:pPr>
            <a:r>
              <a:rPr lang="en-US" sz="1000" b="0" i="0" kern="1200" dirty="0" smtClean="0">
                <a:effectLst/>
                <a:latin typeface="Arial" pitchFamily="34" charset="0"/>
                <a:ea typeface="ＭＳ Ｐゴシック" pitchFamily="-65" charset="-128"/>
                <a:cs typeface="ＭＳ Ｐゴシック" pitchFamily="-105" charset="-128"/>
              </a:rPr>
              <a:t>Coca Cola has 71,000</a:t>
            </a:r>
            <a:r>
              <a:rPr lang="en-US" sz="1000" b="0" i="0" kern="1200" baseline="0" dirty="0" smtClean="0">
                <a:effectLst/>
                <a:latin typeface="Arial" pitchFamily="34" charset="0"/>
                <a:ea typeface="ＭＳ Ｐゴシック" pitchFamily="-65" charset="-128"/>
              </a:rPr>
              <a:t> employees with 5,000 at their U.S. headquarters in Atlanta, GA. They 12 Level 1 charging stations as of September 2013.</a:t>
            </a:r>
            <a:endParaRPr lang="en-US" sz="1000" kern="1200" dirty="0" smtClean="0">
              <a:latin typeface="Arial" pitchFamily="34" charset="0"/>
              <a:ea typeface="ＭＳ Ｐゴシック" pitchFamily="-65" charset="-128"/>
              <a:cs typeface="Arial" panose="020B0604020202020204" pitchFamily="34" charset="0"/>
            </a:endParaRPr>
          </a:p>
          <a:p>
            <a:pPr marL="0" indent="0">
              <a:spcBef>
                <a:spcPct val="0"/>
              </a:spcBef>
              <a:buNone/>
            </a:pPr>
            <a:endParaRPr lang="en-US" sz="1000" dirty="0">
              <a:latin typeface="Arial" charset="0"/>
              <a:cs typeface="Arial" charset="0"/>
            </a:endParaRPr>
          </a:p>
        </p:txBody>
      </p:sp>
      <p:sp>
        <p:nvSpPr>
          <p:cNvPr id="54276" name="Slide Number Placeholder 3"/>
          <p:cNvSpPr>
            <a:spLocks noGrp="1"/>
          </p:cNvSpPr>
          <p:nvPr>
            <p:ph type="sldNum" sz="quarter" idx="5"/>
          </p:nvPr>
        </p:nvSpPr>
        <p:spPr bwMode="auto">
          <a:noFill/>
          <a:ln>
            <a:miter lim="800000"/>
            <a:headEnd/>
            <a:tailEnd/>
          </a:ln>
        </p:spPr>
        <p:txBody>
          <a:bodyPr/>
          <a:lstStyle/>
          <a:p>
            <a:fld id="{47EC5309-958E-4983-B4D1-85931EA944E3}" type="slidenum">
              <a:rPr lang="en-US"/>
              <a:pPr/>
              <a:t>22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dirty="0" smtClean="0">
                <a:solidFill>
                  <a:schemeClr val="tx1"/>
                </a:solidFill>
                <a:latin typeface="Arial" pitchFamily="34" charset="0"/>
                <a:cs typeface="Arial" pitchFamily="34" charset="0"/>
              </a:rPr>
              <a:t>Workplace</a:t>
            </a:r>
            <a:r>
              <a:rPr lang="en-US" sz="1000" b="0" baseline="0" dirty="0" smtClean="0">
                <a:solidFill>
                  <a:schemeClr val="tx1"/>
                </a:solidFill>
                <a:latin typeface="Arial" pitchFamily="34" charset="0"/>
                <a:cs typeface="Arial" pitchFamily="34" charset="0"/>
              </a:rPr>
              <a:t> Charging Challenge</a:t>
            </a:r>
            <a:r>
              <a:rPr lang="en-US" sz="1000" b="0" dirty="0" smtClean="0">
                <a:solidFill>
                  <a:schemeClr val="tx1"/>
                </a:solidFill>
                <a:latin typeface="Arial" pitchFamily="34" charset="0"/>
                <a:cs typeface="Arial" pitchFamily="34" charset="0"/>
              </a:rPr>
              <a:t> efforts to promote PEVs align with a rapidly growing PEV market</a:t>
            </a:r>
          </a:p>
          <a:p>
            <a:pPr marL="0" lvl="0" indent="0">
              <a:buNone/>
            </a:pPr>
            <a:endParaRPr lang="en-US" sz="1000" b="0" dirty="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kern="1200" dirty="0" smtClean="0">
                <a:solidFill>
                  <a:schemeClr val="tx1"/>
                </a:solidFill>
                <a:effectLst/>
                <a:latin typeface="Arial" pitchFamily="34" charset="0"/>
                <a:ea typeface="ＭＳ Ｐゴシック" pitchFamily="-65" charset="-128"/>
                <a:cs typeface="Arial" pitchFamily="34" charset="0"/>
              </a:rPr>
              <a:t>Plug-in electric vehicles are here today- and they can help increase energy security by reducing our dependence on oil, improving fuel economy, lowering fuel costs, reducing maintenance costs</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kern="1200" dirty="0" smtClean="0">
                <a:solidFill>
                  <a:schemeClr val="tx1"/>
                </a:solidFill>
                <a:effectLst/>
                <a:latin typeface="Arial" pitchFamily="34" charset="0"/>
                <a:ea typeface="ＭＳ Ｐゴシック" pitchFamily="-65" charset="-128"/>
                <a:cs typeface="Arial" pitchFamily="34" charset="0"/>
              </a:rPr>
              <a:t>and reducing emissions.</a:t>
            </a:r>
            <a:r>
              <a:rPr lang="en-US" sz="1000" b="0" kern="1200" baseline="0" dirty="0" smtClean="0">
                <a:solidFill>
                  <a:schemeClr val="tx1"/>
                </a:solidFill>
                <a:effectLst/>
                <a:latin typeface="Arial" pitchFamily="34" charset="0"/>
                <a:ea typeface="ＭＳ Ｐゴシック" pitchFamily="-65" charset="-128"/>
                <a:cs typeface="Arial" pitchFamily="34" charset="0"/>
              </a:rPr>
              <a:t> With these benefits, w</a:t>
            </a:r>
            <a:r>
              <a:rPr lang="en-US" sz="1000" b="0" kern="1200" dirty="0" smtClean="0">
                <a:solidFill>
                  <a:schemeClr val="tx1"/>
                </a:solidFill>
                <a:effectLst/>
                <a:latin typeface="Arial" pitchFamily="34" charset="0"/>
                <a:ea typeface="ＭＳ Ｐゴシック" pitchFamily="-65" charset="-128"/>
                <a:cs typeface="Arial" pitchFamily="34" charset="0"/>
              </a:rPr>
              <a:t>e’re seeing consumer excitement, and interest in PEVs is growing.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0" kern="1200" dirty="0" smtClean="0">
              <a:solidFill>
                <a:schemeClr val="tx1"/>
              </a:solidFill>
              <a:effectLst/>
              <a:latin typeface="Arial" pitchFamily="34" charset="0"/>
              <a:ea typeface="ＭＳ Ｐゴシック" pitchFamily="-65" charset="-128"/>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200" kern="1200" dirty="0" smtClean="0">
                <a:solidFill>
                  <a:schemeClr val="tx1"/>
                </a:solidFill>
                <a:effectLst/>
                <a:latin typeface="Arial" pitchFamily="34" charset="0"/>
                <a:ea typeface="ＭＳ Ｐゴシック" pitchFamily="-65" charset="-128"/>
                <a:cs typeface="ＭＳ Ｐゴシック" pitchFamily="-105" charset="-128"/>
              </a:rPr>
              <a:t>Through January 2015, more than 286,000 PEVs have been sold since their first introduction four years ago.  In 2014 alone, more than 118,000 PEVs were sold in the United States, a more than 20 percent increase over 2013.</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dirty="0">
              <a:solidFill>
                <a:schemeClr val="tx1"/>
              </a:solidFill>
              <a:latin typeface="Arial" pitchFamily="34" charset="0"/>
              <a:cs typeface="Arial" pitchFamily="34" charset="0"/>
            </a:endParaRPr>
          </a:p>
          <a:p>
            <a:pPr marL="0" marR="0" indent="0" algn="l" defTabSz="914400" rtl="0" eaLnBrk="0" fontAlgn="base" latinLnBrk="0" hangingPunct="0">
              <a:lnSpc>
                <a:spcPct val="115000"/>
              </a:lnSpc>
              <a:spcBef>
                <a:spcPts val="0"/>
              </a:spcBef>
              <a:spcAft>
                <a:spcPts val="980"/>
              </a:spcAft>
              <a:buClrTx/>
              <a:buSzTx/>
              <a:buFont typeface="Arial" charset="0"/>
              <a:buNone/>
              <a:tabLst/>
              <a:defRPr/>
            </a:pPr>
            <a:r>
              <a:rPr lang="en-US" sz="1000" b="0" i="0" baseline="0" dirty="0" smtClean="0">
                <a:solidFill>
                  <a:schemeClr val="tx1"/>
                </a:solidFill>
                <a:latin typeface="Arial" pitchFamily="34" charset="0"/>
                <a:ea typeface="Calibri"/>
                <a:cs typeface="Arial" pitchFamily="34" charset="0"/>
              </a:rPr>
              <a:t>Chart data source: Argonne National Laboratory for </a:t>
            </a:r>
            <a:r>
              <a:rPr lang="en-US" sz="1000" b="0" kern="1200" dirty="0" smtClean="0">
                <a:solidFill>
                  <a:schemeClr val="tx1"/>
                </a:solidFill>
                <a:effectLst/>
                <a:latin typeface="Arial" pitchFamily="34" charset="0"/>
                <a:ea typeface="ＭＳ Ｐゴシック" pitchFamily="-65" charset="-128"/>
                <a:cs typeface="Arial" pitchFamily="34" charset="0"/>
              </a:rPr>
              <a:t>U.S. Department of Energy, September 2013</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i="0" kern="1200" dirty="0" smtClean="0">
                <a:solidFill>
                  <a:schemeClr val="tx1"/>
                </a:solidFill>
                <a:effectLst/>
                <a:latin typeface="Arial" pitchFamily="34" charset="0"/>
                <a:ea typeface="ＭＳ Ｐゴシック" pitchFamily="-65" charset="-128"/>
                <a:cs typeface="Arial" pitchFamily="34" charset="0"/>
              </a:rPr>
              <a:t>Light Duty Electric Drive Vehicles Monthly Sales Updates</a:t>
            </a:r>
            <a:r>
              <a:rPr lang="en-US" sz="1000" b="0" kern="1200" dirty="0" smtClean="0">
                <a:solidFill>
                  <a:schemeClr val="tx1"/>
                </a:solidFill>
                <a:effectLst/>
                <a:latin typeface="Arial" pitchFamily="34" charset="0"/>
                <a:ea typeface="ＭＳ Ｐゴシック" pitchFamily="-65" charset="-128"/>
                <a:cs typeface="Arial" pitchFamily="34" charset="0"/>
              </a:rPr>
              <a:t>.”</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dirty="0" smtClean="0">
                <a:solidFill>
                  <a:schemeClr val="tx1"/>
                </a:solidFill>
                <a:latin typeface="Arial" pitchFamily="34" charset="0"/>
                <a:cs typeface="Arial" pitchFamily="34" charset="0"/>
              </a:rPr>
              <a:t>http://www.transportation.anl.gov/technology_analysis/edrive_vehicle_monthly_sales.html</a:t>
            </a:r>
            <a:endParaRPr lang="en-US" sz="1000" b="0" i="0" baseline="0" dirty="0" smtClean="0">
              <a:solidFill>
                <a:schemeClr val="tx1"/>
              </a:solidFill>
              <a:latin typeface="Arial" pitchFamily="34" charset="0"/>
              <a:ea typeface="Calibri"/>
              <a:cs typeface="Arial" pitchFamily="34" charset="0"/>
            </a:endParaRPr>
          </a:p>
        </p:txBody>
      </p:sp>
      <p:sp>
        <p:nvSpPr>
          <p:cNvPr id="4" name="Slide Number Placeholder 3"/>
          <p:cNvSpPr>
            <a:spLocks noGrp="1"/>
          </p:cNvSpPr>
          <p:nvPr>
            <p:ph type="sldNum" sz="quarter" idx="10"/>
          </p:nvPr>
        </p:nvSpPr>
        <p:spPr/>
        <p:txBody>
          <a:bodyPr/>
          <a:lstStyle/>
          <a:p>
            <a:pPr>
              <a:defRPr/>
            </a:pPr>
            <a:fld id="{75F75D11-0079-4D42-8AE6-22398F6E9898}" type="slidenum">
              <a:rPr lang="en-US" smtClean="0"/>
              <a:pPr>
                <a:defRPr/>
              </a:pPr>
              <a:t>3</a:t>
            </a:fld>
            <a:endParaRPr lang="en-US"/>
          </a:p>
        </p:txBody>
      </p:sp>
    </p:spTree>
    <p:extLst>
      <p:ext uri="{BB962C8B-B14F-4D97-AF65-F5344CB8AC3E}">
        <p14:creationId xmlns:p14="http://schemas.microsoft.com/office/powerpoint/2010/main" val="3934438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latin typeface="Arial" pitchFamily="34" charset="0"/>
                <a:cs typeface="Arial" pitchFamily="34" charset="0"/>
              </a:rPr>
              <a:t>Auto</a:t>
            </a:r>
            <a:r>
              <a:rPr lang="en-US" sz="1000" baseline="0" dirty="0" smtClean="0">
                <a:solidFill>
                  <a:schemeClr val="tx1"/>
                </a:solidFill>
                <a:latin typeface="Arial" pitchFamily="34" charset="0"/>
                <a:cs typeface="Arial" pitchFamily="34" charset="0"/>
              </a:rPr>
              <a:t>makers are showing that their PEVs are on par with gasoline-powered vehicles on the market. </a:t>
            </a:r>
            <a:r>
              <a:rPr lang="en-US" sz="1000" b="0" dirty="0" smtClean="0">
                <a:solidFill>
                  <a:schemeClr val="tx1"/>
                </a:solidFill>
                <a:latin typeface="Arial" pitchFamily="34" charset="0"/>
                <a:cs typeface="Arial" pitchFamily="34" charset="0"/>
              </a:rPr>
              <a:t>As PEVs become increasingly attractive to consumers, </a:t>
            </a:r>
            <a:r>
              <a:rPr lang="en-US" sz="1000" b="0" baseline="0" dirty="0" smtClean="0">
                <a:solidFill>
                  <a:schemeClr val="tx1"/>
                </a:solidFill>
                <a:latin typeface="Arial" pitchFamily="34" charset="0"/>
                <a:cs typeface="Arial" pitchFamily="34" charset="0"/>
              </a:rPr>
              <a:t>we may see </a:t>
            </a:r>
            <a:r>
              <a:rPr lang="en-US" sz="1000" b="0" dirty="0" smtClean="0">
                <a:solidFill>
                  <a:schemeClr val="tx1"/>
                </a:solidFill>
                <a:latin typeface="Arial" pitchFamily="34" charset="0"/>
                <a:cs typeface="Arial" pitchFamily="34" charset="0"/>
              </a:rPr>
              <a:t>PEV</a:t>
            </a:r>
            <a:r>
              <a:rPr lang="en-US" sz="1000" b="0" baseline="0" dirty="0" smtClean="0">
                <a:solidFill>
                  <a:schemeClr val="tx1"/>
                </a:solidFill>
                <a:latin typeface="Arial" pitchFamily="34" charset="0"/>
                <a:cs typeface="Arial" pitchFamily="34" charset="0"/>
              </a:rPr>
              <a:t> sales take an increasing share of the automotive market.</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baseline="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latin typeface="Arial" pitchFamily="34" charset="0"/>
                <a:cs typeface="Arial" pitchFamily="34" charset="0"/>
              </a:rPr>
              <a:t>PEVs are winning awards based on their superior vehicle performance, safety and </a:t>
            </a:r>
            <a:r>
              <a:rPr lang="en-US" sz="1000" dirty="0" smtClean="0">
                <a:solidFill>
                  <a:schemeClr val="tx1"/>
                </a:solidFill>
                <a:latin typeface="Arial" pitchFamily="34" charset="0"/>
                <a:cs typeface="Arial" pitchFamily="34" charset="0"/>
              </a:rPr>
              <a:t>sustainability</a:t>
            </a:r>
            <a:r>
              <a:rPr lang="en-US" sz="1000" baseline="0" dirty="0" smtClean="0">
                <a:solidFill>
                  <a:schemeClr val="tx1"/>
                </a:solidFill>
                <a:latin typeface="Arial" pitchFamily="34" charset="0"/>
                <a:cs typeface="Arial" pitchFamily="34" charset="0"/>
              </a:rPr>
              <a:t>.</a:t>
            </a:r>
          </a:p>
          <a:p>
            <a:pPr lvl="1"/>
            <a:r>
              <a:rPr lang="en-US" sz="1200" kern="1200" dirty="0" smtClean="0">
                <a:solidFill>
                  <a:schemeClr val="tx1"/>
                </a:solidFill>
                <a:effectLst/>
                <a:latin typeface="Arial" pitchFamily="34" charset="0"/>
                <a:ea typeface="ＭＳ Ｐゴシック" pitchFamily="-65" charset="-128"/>
                <a:cs typeface="Arial" pitchFamily="34" charset="0"/>
              </a:rPr>
              <a:t>PEVs have topped the Consumer Reports owner satisfaction survey for the last three years: The Chevrolet Volt in 2011 and 2012, and the Tesla Model S in 2013 and 2014, with a score of 98 out of 100 total points.</a:t>
            </a:r>
            <a:endParaRPr lang="en-US" sz="1600" kern="1200" dirty="0" smtClean="0">
              <a:solidFill>
                <a:schemeClr val="tx1"/>
              </a:solidFill>
              <a:effectLst/>
              <a:latin typeface="Arial" pitchFamily="34" charset="0"/>
              <a:ea typeface="ＭＳ Ｐゴシック" pitchFamily="-65" charset="-128"/>
              <a:cs typeface="Arial" pitchFamily="34" charset="0"/>
            </a:endParaRPr>
          </a:p>
          <a:p>
            <a:pPr lvl="1"/>
            <a:r>
              <a:rPr lang="en-US" sz="1200" kern="1200" dirty="0" smtClean="0">
                <a:solidFill>
                  <a:schemeClr val="tx1"/>
                </a:solidFill>
                <a:effectLst/>
                <a:latin typeface="Arial" pitchFamily="34" charset="0"/>
                <a:ea typeface="ＭＳ Ｐゴシック" pitchFamily="-65" charset="-128"/>
                <a:cs typeface="Arial" pitchFamily="34" charset="0"/>
              </a:rPr>
              <a:t>Plug-in vehicles received numerous accolades in 2014 including World Green Car of the Year and World Design Car of the Year and 2013 accolades of Car of the Year by both Motor Trend and Automobile Magazine.</a:t>
            </a:r>
            <a:endParaRPr lang="en-US" sz="100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latin typeface="Arial" pitchFamily="34" charset="0"/>
                <a:cs typeface="Arial" pitchFamily="34" charset="0"/>
              </a:rPr>
              <a:t>Automakers are responding</a:t>
            </a:r>
            <a:r>
              <a:rPr lang="en-US" sz="1000" baseline="0" dirty="0" smtClean="0">
                <a:solidFill>
                  <a:schemeClr val="tx1"/>
                </a:solidFill>
                <a:latin typeface="Arial" pitchFamily="34" charset="0"/>
                <a:cs typeface="Arial" pitchFamily="34" charset="0"/>
              </a:rPr>
              <a:t> to consumer interest with more vehicle options [CLICK ANIMATION 1]. </a:t>
            </a:r>
            <a:r>
              <a:rPr lang="en-US" sz="1000" dirty="0" smtClean="0">
                <a:solidFill>
                  <a:schemeClr val="tx1"/>
                </a:solidFill>
                <a:latin typeface="Arial" pitchFamily="34" charset="0"/>
                <a:cs typeface="Arial" pitchFamily="34" charset="0"/>
              </a:rPr>
              <a:t>You</a:t>
            </a:r>
            <a:r>
              <a:rPr lang="en-US" sz="1000" baseline="0" dirty="0" smtClean="0">
                <a:solidFill>
                  <a:schemeClr val="tx1"/>
                </a:solidFill>
                <a:latin typeface="Arial" pitchFamily="34" charset="0"/>
                <a:cs typeface="Arial" pitchFamily="34" charset="0"/>
              </a:rPr>
              <a:t> can see that in</a:t>
            </a:r>
            <a:r>
              <a:rPr lang="en-US" sz="1000" dirty="0" smtClean="0">
                <a:solidFill>
                  <a:schemeClr val="tx1"/>
                </a:solidFill>
                <a:latin typeface="Arial" pitchFamily="34" charset="0"/>
                <a:cs typeface="Arial" pitchFamily="34" charset="0"/>
              </a:rPr>
              <a:t> the earlier</a:t>
            </a:r>
            <a:r>
              <a:rPr lang="en-US" sz="1000" baseline="0" dirty="0" smtClean="0">
                <a:solidFill>
                  <a:schemeClr val="tx1"/>
                </a:solidFill>
                <a:latin typeface="Arial" pitchFamily="34" charset="0"/>
                <a:cs typeface="Arial" pitchFamily="34" charset="0"/>
              </a:rPr>
              <a:t> years of modern consumer PEV models</a:t>
            </a:r>
            <a:r>
              <a:rPr lang="en-US" sz="1000" dirty="0" smtClean="0">
                <a:solidFill>
                  <a:schemeClr val="tx1"/>
                </a:solidFill>
                <a:latin typeface="Arial" pitchFamily="34" charset="0"/>
                <a:cs typeface="Arial" pitchFamily="34" charset="0"/>
              </a:rPr>
              <a:t>, there were only a few different models available.</a:t>
            </a:r>
            <a:r>
              <a:rPr lang="en-US" sz="1000" baseline="0" dirty="0" smtClean="0">
                <a:solidFill>
                  <a:schemeClr val="tx1"/>
                </a:solidFill>
                <a:latin typeface="Arial" pitchFamily="34" charset="0"/>
                <a:cs typeface="Arial" pitchFamily="34" charset="0"/>
              </a:rPr>
              <a:t> </a:t>
            </a:r>
            <a:r>
              <a:rPr lang="en-US" sz="1000" kern="1200" dirty="0" smtClean="0">
                <a:solidFill>
                  <a:schemeClr val="tx1"/>
                </a:solidFill>
                <a:effectLst/>
                <a:latin typeface="Arial" pitchFamily="34" charset="0"/>
                <a:ea typeface="ＭＳ Ｐゴシック" pitchFamily="-65" charset="-128"/>
                <a:cs typeface="ＭＳ Ｐゴシック" pitchFamily="-105" charset="-128"/>
              </a:rPr>
              <a:t>However, in 2014 and 2015, auto manufacturers have already or plan to introduce at least 15 new models of PEVs</a:t>
            </a:r>
            <a:r>
              <a:rPr lang="en-US" sz="1000" dirty="0" smtClean="0">
                <a:solidFill>
                  <a:schemeClr val="tx1"/>
                </a:solidFill>
                <a:latin typeface="Arial" pitchFamily="34" charset="0"/>
                <a:cs typeface="Arial" pitchFamily="34" charset="0"/>
              </a:rPr>
              <a:t>. </a:t>
            </a:r>
            <a:r>
              <a:rPr lang="en-US" sz="1200" kern="1200" dirty="0" smtClean="0">
                <a:solidFill>
                  <a:schemeClr val="tx1"/>
                </a:solidFill>
                <a:effectLst/>
                <a:latin typeface="Arial" pitchFamily="34" charset="0"/>
                <a:ea typeface="ＭＳ Ｐゴシック" pitchFamily="-65" charset="-128"/>
                <a:cs typeface="ＭＳ Ｐゴシック" pitchFamily="-105" charset="-128"/>
              </a:rPr>
              <a:t>The number of models of vehicle models available is on the rise. </a:t>
            </a:r>
            <a:endParaRPr lang="en-US" sz="100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latin typeface="Arial" pitchFamily="34" charset="0"/>
                <a:cs typeface="Arial" pitchFamily="34" charset="0"/>
              </a:rPr>
              <a:t>And</a:t>
            </a:r>
            <a:r>
              <a:rPr lang="en-US" sz="1000" baseline="0" dirty="0" smtClean="0">
                <a:solidFill>
                  <a:schemeClr val="tx1"/>
                </a:solidFill>
                <a:latin typeface="Arial" pitchFamily="34" charset="0"/>
                <a:cs typeface="Arial" pitchFamily="34" charset="0"/>
              </a:rPr>
              <a:t> once consumers buy their PEV, they’re having very positive experiences [CLICK ANIMATION 2]. </a:t>
            </a:r>
            <a:r>
              <a:rPr lang="en-US" sz="1000" dirty="0" smtClean="0">
                <a:solidFill>
                  <a:schemeClr val="tx1"/>
                </a:solidFill>
                <a:latin typeface="Arial" pitchFamily="34" charset="0"/>
                <a:cs typeface="Arial" pitchFamily="34" charset="0"/>
              </a:rPr>
              <a:t>A </a:t>
            </a:r>
            <a:r>
              <a:rPr lang="en-US" sz="1000" dirty="0" smtClean="0">
                <a:solidFill>
                  <a:schemeClr val="tx1"/>
                </a:solidFill>
                <a:latin typeface="Arial" pitchFamily="34" charset="0"/>
                <a:cs typeface="Arial" pitchFamily="34" charset="0"/>
              </a:rPr>
              <a:t>survey </a:t>
            </a:r>
            <a:r>
              <a:rPr lang="en-US" sz="1000" dirty="0" smtClean="0">
                <a:solidFill>
                  <a:schemeClr val="tx1"/>
                </a:solidFill>
                <a:latin typeface="Arial" pitchFamily="34" charset="0"/>
                <a:cs typeface="Arial" pitchFamily="34" charset="0"/>
              </a:rPr>
              <a:t>by JD Power and Associates showed that over 80%</a:t>
            </a:r>
            <a:r>
              <a:rPr lang="en-US" sz="1000" baseline="0" dirty="0" smtClean="0">
                <a:solidFill>
                  <a:schemeClr val="tx1"/>
                </a:solidFill>
                <a:latin typeface="Arial" pitchFamily="34" charset="0"/>
                <a:cs typeface="Arial" pitchFamily="34" charset="0"/>
              </a:rPr>
              <a:t> </a:t>
            </a:r>
            <a:r>
              <a:rPr lang="en-US" sz="1000" dirty="0" smtClean="0">
                <a:solidFill>
                  <a:schemeClr val="tx1"/>
                </a:solidFill>
                <a:latin typeface="Arial" pitchFamily="34" charset="0"/>
                <a:cs typeface="Arial" pitchFamily="34" charset="0"/>
              </a:rPr>
              <a:t>of PEV owners intend to purchase another PEV of the same brand</a:t>
            </a:r>
            <a:r>
              <a:rPr lang="en-US" sz="1000" baseline="0" dirty="0" smtClean="0">
                <a:solidFill>
                  <a:schemeClr val="tx1"/>
                </a:solidFill>
                <a:latin typeface="Arial" pitchFamily="34" charset="0"/>
                <a:cs typeface="Arial" pitchFamily="34" charset="0"/>
              </a:rPr>
              <a:t> </a:t>
            </a:r>
            <a:r>
              <a:rPr lang="en-US" sz="1000" dirty="0" smtClean="0">
                <a:solidFill>
                  <a:schemeClr val="tx1"/>
                </a:solidFill>
                <a:latin typeface="Arial" pitchFamily="34" charset="0"/>
                <a:cs typeface="Arial" pitchFamily="34" charset="0"/>
              </a:rPr>
              <a:t>in the future </a:t>
            </a:r>
            <a:r>
              <a:rPr lang="en-US" sz="1000" dirty="0" smtClean="0">
                <a:solidFill>
                  <a:schemeClr val="tx1"/>
                </a:solidFill>
                <a:latin typeface="Arial" pitchFamily="34" charset="0"/>
                <a:cs typeface="Arial" pitchFamily="34" charset="0"/>
              </a:rPr>
              <a:t>(1).</a:t>
            </a:r>
            <a:endParaRPr lang="en-US" sz="100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solidFill>
                <a:schemeClr val="tx1"/>
              </a:solidFill>
              <a:latin typeface="Arial" pitchFamily="34" charset="0"/>
              <a:cs typeface="Arial" pitchFamily="34" charset="0"/>
            </a:endParaRPr>
          </a:p>
          <a:p>
            <a:pPr marL="228600" marR="0" lvl="0" indent="-228600" algn="l" defTabSz="914400" rtl="0" eaLnBrk="0" fontAlgn="base" latinLnBrk="0" hangingPunct="0">
              <a:lnSpc>
                <a:spcPct val="100000"/>
              </a:lnSpc>
              <a:spcBef>
                <a:spcPct val="30000"/>
              </a:spcBef>
              <a:spcAft>
                <a:spcPct val="0"/>
              </a:spcAft>
              <a:buClrTx/>
              <a:buSzTx/>
              <a:buFont typeface="Arial" charset="0"/>
              <a:buAutoNum type="arabicParenBoth"/>
              <a:tabLst/>
              <a:defRPr/>
            </a:pPr>
            <a:r>
              <a:rPr lang="en-US" sz="1000" dirty="0" smtClean="0">
                <a:solidFill>
                  <a:schemeClr val="tx1"/>
                </a:solidFill>
                <a:latin typeface="Arial" pitchFamily="34" charset="0"/>
                <a:cs typeface="Arial" pitchFamily="34" charset="0"/>
              </a:rPr>
              <a:t>JD </a:t>
            </a:r>
            <a:r>
              <a:rPr lang="en-US" sz="1000" dirty="0" smtClean="0">
                <a:solidFill>
                  <a:schemeClr val="tx1"/>
                </a:solidFill>
                <a:latin typeface="Arial" pitchFamily="34" charset="0"/>
                <a:cs typeface="Arial" pitchFamily="34" charset="0"/>
              </a:rPr>
              <a:t>Power</a:t>
            </a:r>
            <a:r>
              <a:rPr lang="en-US" sz="1000" baseline="0" dirty="0" smtClean="0">
                <a:solidFill>
                  <a:schemeClr val="tx1"/>
                </a:solidFill>
                <a:latin typeface="Arial" pitchFamily="34" charset="0"/>
                <a:cs typeface="Arial" pitchFamily="34" charset="0"/>
              </a:rPr>
              <a:t> and Associates, November 2012. “</a:t>
            </a:r>
            <a:r>
              <a:rPr lang="en-US" sz="1000" b="0" dirty="0" smtClean="0">
                <a:solidFill>
                  <a:schemeClr val="tx1"/>
                </a:solidFill>
                <a:latin typeface="Arial" pitchFamily="34" charset="0"/>
                <a:cs typeface="Arial" pitchFamily="34" charset="0"/>
              </a:rPr>
              <a:t>2012 Electric Vehicle Ownership Experience Study” </a:t>
            </a:r>
            <a:r>
              <a:rPr lang="en-US" sz="1000" b="0" baseline="0" dirty="0" smtClean="0">
                <a:solidFill>
                  <a:schemeClr val="tx1"/>
                </a:solidFill>
                <a:latin typeface="Arial" pitchFamily="34" charset="0"/>
                <a:cs typeface="Arial" pitchFamily="34" charset="0"/>
              </a:rPr>
              <a:t> </a:t>
            </a:r>
            <a:r>
              <a:rPr lang="en-US" sz="1000" baseline="0" dirty="0" smtClean="0">
                <a:solidFill>
                  <a:schemeClr val="tx1"/>
                </a:solidFill>
                <a:latin typeface="Arial" pitchFamily="34" charset="0"/>
                <a:cs typeface="Arial" pitchFamily="34" charset="0"/>
              </a:rPr>
              <a:t>http://autos.jdpower.com/content/press-release/X0Iqfsz/2012-electric-vehicle-ownership-experience-study.htm</a:t>
            </a:r>
            <a:endParaRPr lang="en-US" sz="1000" dirty="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4</a:t>
            </a:fld>
            <a:endParaRPr lang="en-US" dirty="0"/>
          </a:p>
        </p:txBody>
      </p:sp>
    </p:spTree>
    <p:extLst>
      <p:ext uri="{BB962C8B-B14F-4D97-AF65-F5344CB8AC3E}">
        <p14:creationId xmlns:p14="http://schemas.microsoft.com/office/powerpoint/2010/main" val="4061382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000" b="0" dirty="0" smtClean="0">
                <a:solidFill>
                  <a:schemeClr val="tx1"/>
                </a:solidFill>
              </a:rPr>
              <a:t>Employers are positioned to build non-residential charging where it is needed most.</a:t>
            </a:r>
          </a:p>
          <a:p>
            <a:pPr lvl="0"/>
            <a:endParaRPr lang="en-US" sz="1000" dirty="0" smtClean="0">
              <a:solidFill>
                <a:schemeClr val="tx1"/>
              </a:solidFill>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rPr>
              <a:t>Second</a:t>
            </a:r>
            <a:r>
              <a:rPr lang="en-US" sz="1000" baseline="0" dirty="0" smtClean="0">
                <a:solidFill>
                  <a:schemeClr val="tx1"/>
                </a:solidFill>
              </a:rPr>
              <a:t> only to the home, the workplace is where PEV drivers and their vehicles spend most of their time. </a:t>
            </a:r>
            <a:r>
              <a:rPr lang="en-US" sz="1000" dirty="0" smtClean="0">
                <a:solidFill>
                  <a:schemeClr val="tx1"/>
                </a:solidFill>
              </a:rPr>
              <a:t>PEV drivers park their cars</a:t>
            </a:r>
            <a:r>
              <a:rPr lang="en-US" sz="1000" baseline="0" dirty="0" smtClean="0">
                <a:solidFill>
                  <a:schemeClr val="tx1"/>
                </a:solidFill>
              </a:rPr>
              <a:t> at the workplace for </a:t>
            </a:r>
            <a:r>
              <a:rPr lang="en-US" sz="1000" dirty="0" smtClean="0">
                <a:solidFill>
                  <a:schemeClr val="tx1"/>
                </a:solidFill>
              </a:rPr>
              <a:t>6.5</a:t>
            </a:r>
            <a:r>
              <a:rPr lang="en-US" sz="1000" baseline="0" dirty="0" smtClean="0">
                <a:solidFill>
                  <a:schemeClr val="tx1"/>
                </a:solidFill>
              </a:rPr>
              <a:t> to </a:t>
            </a:r>
            <a:r>
              <a:rPr lang="en-US" sz="1000" dirty="0" smtClean="0">
                <a:solidFill>
                  <a:schemeClr val="tx1"/>
                </a:solidFill>
              </a:rPr>
              <a:t>8 or more hours a day,</a:t>
            </a:r>
            <a:r>
              <a:rPr lang="en-US" sz="1000" baseline="0" dirty="0" smtClean="0">
                <a:solidFill>
                  <a:schemeClr val="tx1"/>
                </a:solidFill>
              </a:rPr>
              <a:t> meaning that </a:t>
            </a:r>
            <a:r>
              <a:rPr lang="en-US" sz="1000" dirty="0" smtClean="0">
                <a:solidFill>
                  <a:schemeClr val="tx1"/>
                </a:solidFill>
              </a:rPr>
              <a:t>workplace charging demonstrates the largest infrastructure gap (1). However, it is also provides the greatest opportunity</a:t>
            </a:r>
            <a:r>
              <a:rPr lang="en-US" sz="1000" baseline="0" dirty="0" smtClean="0">
                <a:solidFill>
                  <a:schemeClr val="tx1"/>
                </a:solidFill>
              </a:rPr>
              <a:t> for PEV charging.</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solidFill>
                <a:schemeClr val="tx1"/>
              </a:solidFill>
            </a:endParaRPr>
          </a:p>
          <a:p>
            <a:pPr lvl="0"/>
            <a:r>
              <a:rPr lang="en-US" sz="1000" i="0" baseline="0" dirty="0" smtClean="0">
                <a:solidFill>
                  <a:schemeClr val="tx1"/>
                </a:solidFill>
              </a:rPr>
              <a:t>Additionally, it is estimated that approximately </a:t>
            </a:r>
            <a:r>
              <a:rPr lang="en-US" sz="1000" i="0" dirty="0" smtClean="0">
                <a:solidFill>
                  <a:schemeClr val="tx1"/>
                </a:solidFill>
              </a:rPr>
              <a:t>50 million PEV drivers</a:t>
            </a:r>
            <a:r>
              <a:rPr lang="en-US" sz="1000" i="0" baseline="0" dirty="0" smtClean="0">
                <a:solidFill>
                  <a:schemeClr val="tx1"/>
                </a:solidFill>
              </a:rPr>
              <a:t> </a:t>
            </a:r>
            <a:r>
              <a:rPr lang="en-US" sz="1000" i="0" dirty="0" smtClean="0">
                <a:solidFill>
                  <a:schemeClr val="tx1"/>
                </a:solidFill>
              </a:rPr>
              <a:t>will require workplace or public charging</a:t>
            </a:r>
            <a:r>
              <a:rPr lang="en-US" sz="1000" i="0" baseline="0" dirty="0" smtClean="0">
                <a:solidFill>
                  <a:schemeClr val="tx1"/>
                </a:solidFill>
              </a:rPr>
              <a:t> to make their daily commute (2). Many of these individuals are those who live in multi-unit or urban dwellings where they lack access to home charging. </a:t>
            </a:r>
            <a:endParaRPr lang="en-US" sz="1000" i="0" dirty="0" smtClean="0">
              <a:solidFill>
                <a:schemeClr val="tx1"/>
              </a:solidFill>
            </a:endParaRPr>
          </a:p>
          <a:p>
            <a:pPr marL="0" indent="0">
              <a:buNone/>
            </a:pPr>
            <a:endParaRPr lang="en-US" sz="1000" dirty="0" smtClean="0">
              <a:solidFill>
                <a:schemeClr val="tx1"/>
              </a:solidFill>
            </a:endParaRPr>
          </a:p>
          <a:p>
            <a:pPr lvl="0"/>
            <a:r>
              <a:rPr lang="en-US" sz="1000" dirty="0" smtClean="0">
                <a:solidFill>
                  <a:schemeClr val="tx1"/>
                </a:solidFill>
              </a:rPr>
              <a:t>You, a</a:t>
            </a:r>
            <a:r>
              <a:rPr lang="en-US" sz="1000" baseline="0" dirty="0" smtClean="0">
                <a:solidFill>
                  <a:schemeClr val="tx1"/>
                </a:solidFill>
              </a:rPr>
              <a:t> U.S. employer, have the </a:t>
            </a:r>
            <a:r>
              <a:rPr lang="en-US" sz="1000" dirty="0" smtClean="0">
                <a:solidFill>
                  <a:schemeClr val="tx1"/>
                </a:solidFill>
              </a:rPr>
              <a:t>opportunity to help</a:t>
            </a:r>
            <a:r>
              <a:rPr lang="en-US" sz="1000" baseline="0" dirty="0" smtClean="0">
                <a:solidFill>
                  <a:schemeClr val="tx1"/>
                </a:solidFill>
              </a:rPr>
              <a:t> </a:t>
            </a:r>
            <a:r>
              <a:rPr lang="en-US" sz="1000" dirty="0" smtClean="0">
                <a:solidFill>
                  <a:schemeClr val="tx1"/>
                </a:solidFill>
              </a:rPr>
              <a:t>fill the workplace gap in America’s charging infrastructure</a:t>
            </a:r>
            <a:r>
              <a:rPr lang="en-US" sz="1000" baseline="0" dirty="0" smtClean="0">
                <a:solidFill>
                  <a:schemeClr val="tx1"/>
                </a:solidFill>
              </a:rPr>
              <a:t> and provide greater transportation options for your employees.</a:t>
            </a:r>
          </a:p>
          <a:p>
            <a:pPr lvl="0"/>
            <a:endParaRPr lang="en-US" sz="1000" baseline="0" dirty="0" smtClean="0">
              <a:solidFill>
                <a:schemeClr val="tx1"/>
              </a:solidFill>
            </a:endParaRPr>
          </a:p>
          <a:p>
            <a:pPr marL="228600" marR="0" lvl="0" indent="-228600" algn="l" defTabSz="914400" rtl="0" eaLnBrk="0" fontAlgn="base" latinLnBrk="0" hangingPunct="0">
              <a:lnSpc>
                <a:spcPct val="100000"/>
              </a:lnSpc>
              <a:spcBef>
                <a:spcPct val="30000"/>
              </a:spcBef>
              <a:spcAft>
                <a:spcPct val="0"/>
              </a:spcAft>
              <a:buClrTx/>
              <a:buSzTx/>
              <a:buFont typeface="Arial" charset="0"/>
              <a:buAutoNum type="arabicParenBoth"/>
              <a:tabLst/>
              <a:defRPr/>
            </a:pPr>
            <a:r>
              <a:rPr lang="en-US" sz="1000" kern="1200" baseline="0" dirty="0" smtClean="0">
                <a:solidFill>
                  <a:schemeClr val="tx1"/>
                </a:solidFill>
                <a:effectLst/>
                <a:latin typeface="Arial" pitchFamily="34" charset="0"/>
              </a:rPr>
              <a:t>Chen, Khan and </a:t>
            </a:r>
            <a:r>
              <a:rPr lang="en-US" sz="1000" kern="1200" baseline="0" dirty="0" err="1" smtClean="0">
                <a:solidFill>
                  <a:schemeClr val="tx1"/>
                </a:solidFill>
                <a:effectLst/>
                <a:latin typeface="Arial" pitchFamily="34" charset="0"/>
              </a:rPr>
              <a:t>Kockelman</a:t>
            </a:r>
            <a:r>
              <a:rPr lang="en-US" sz="1000" kern="1200" baseline="0" dirty="0" smtClean="0">
                <a:solidFill>
                  <a:schemeClr val="tx1"/>
                </a:solidFill>
                <a:effectLst/>
                <a:latin typeface="Arial" pitchFamily="34" charset="0"/>
              </a:rPr>
              <a:t>, 2013. “The Electric Vehicle Charging Station Location Problem: A Parking-based Assignment Method for Seattle.” Proceedings of the 92</a:t>
            </a:r>
            <a:r>
              <a:rPr lang="en-US" sz="1000" kern="1200" baseline="30000" dirty="0" smtClean="0">
                <a:solidFill>
                  <a:schemeClr val="tx1"/>
                </a:solidFill>
                <a:effectLst/>
                <a:latin typeface="Arial" pitchFamily="34" charset="0"/>
              </a:rPr>
              <a:t>nd</a:t>
            </a:r>
            <a:r>
              <a:rPr lang="en-US" sz="1000" kern="1200" baseline="0" dirty="0" smtClean="0">
                <a:solidFill>
                  <a:schemeClr val="tx1"/>
                </a:solidFill>
                <a:effectLst/>
                <a:latin typeface="Arial" pitchFamily="34" charset="0"/>
              </a:rPr>
              <a:t> Annual Meeting of the Transportation Research Board. AND </a:t>
            </a:r>
            <a:r>
              <a:rPr lang="en-US" sz="1000" kern="1200" dirty="0" smtClean="0">
                <a:solidFill>
                  <a:schemeClr val="tx1"/>
                </a:solidFill>
                <a:effectLst/>
                <a:latin typeface="Arial" pitchFamily="34" charset="0"/>
                <a:ea typeface="ＭＳ Ｐゴシック" pitchFamily="-65" charset="-128"/>
                <a:cs typeface="ＭＳ Ｐゴシック" pitchFamily="-105" charset="-128"/>
              </a:rPr>
              <a:t>National Research Council of the National Academies, 2013. “</a:t>
            </a:r>
            <a:r>
              <a:rPr lang="en-US" sz="1000" i="0" kern="1200" dirty="0" smtClean="0">
                <a:solidFill>
                  <a:schemeClr val="tx1"/>
                </a:solidFill>
                <a:effectLst/>
                <a:latin typeface="Arial" pitchFamily="34" charset="0"/>
                <a:ea typeface="ＭＳ Ｐゴシック" pitchFamily="-65" charset="-128"/>
                <a:cs typeface="ＭＳ Ｐゴシック" pitchFamily="-105" charset="-128"/>
              </a:rPr>
              <a:t>Overcoming Barriers to Electric-Vehicle Deployment: Interim Report”</a:t>
            </a:r>
            <a:r>
              <a:rPr lang="en-US" sz="1000" kern="1200" dirty="0" smtClean="0">
                <a:solidFill>
                  <a:schemeClr val="tx1"/>
                </a:solidFill>
                <a:effectLst/>
                <a:latin typeface="Arial" pitchFamily="34" charset="0"/>
                <a:ea typeface="ＭＳ Ｐゴシック" pitchFamily="-65" charset="-128"/>
                <a:cs typeface="ＭＳ Ｐゴシック" pitchFamily="-105" charset="-128"/>
              </a:rPr>
              <a:t> </a:t>
            </a:r>
            <a:r>
              <a:rPr lang="en-US" sz="1000" u="sng" kern="1200" dirty="0" smtClean="0">
                <a:solidFill>
                  <a:schemeClr val="tx1"/>
                </a:solidFill>
                <a:effectLst/>
                <a:latin typeface="Arial" pitchFamily="34" charset="0"/>
                <a:ea typeface="ＭＳ Ｐゴシック" pitchFamily="-65" charset="-128"/>
                <a:cs typeface="ＭＳ Ｐゴシック" pitchFamily="-105" charset="-128"/>
              </a:rPr>
              <a:t>http://www.nap.edu/catalog.php?record_id=18320</a:t>
            </a:r>
            <a:endParaRPr lang="en-US" sz="1000" kern="1200" dirty="0" smtClean="0">
              <a:solidFill>
                <a:schemeClr val="tx1"/>
              </a:solidFill>
              <a:effectLst/>
              <a:latin typeface="Arial" pitchFamily="34" charset="0"/>
              <a:ea typeface="ＭＳ Ｐゴシック" pitchFamily="-65" charset="-128"/>
              <a:cs typeface="ＭＳ Ｐゴシック" pitchFamily="-105" charset="-128"/>
            </a:endParaRPr>
          </a:p>
          <a:p>
            <a:pPr marL="228600" lvl="0" indent="-228600">
              <a:buAutoNum type="arabicParenBoth"/>
            </a:pPr>
            <a:r>
              <a:rPr lang="en-US" sz="1000" kern="1200" dirty="0" smtClean="0">
                <a:solidFill>
                  <a:schemeClr val="tx1"/>
                </a:solidFill>
                <a:effectLst/>
                <a:latin typeface="Arial" pitchFamily="34" charset="0"/>
                <a:ea typeface="ＭＳ Ｐゴシック" pitchFamily="-65" charset="-128"/>
                <a:cs typeface="ＭＳ Ｐゴシック" pitchFamily="-105" charset="-128"/>
              </a:rPr>
              <a:t>U.S. Energy Information Administration,</a:t>
            </a:r>
            <a:r>
              <a:rPr lang="en-US" sz="1000" kern="1200" baseline="0" dirty="0" smtClean="0">
                <a:solidFill>
                  <a:schemeClr val="tx1"/>
                </a:solidFill>
                <a:effectLst/>
                <a:latin typeface="Arial" pitchFamily="34" charset="0"/>
                <a:ea typeface="ＭＳ Ｐゴシック" pitchFamily="-65" charset="-128"/>
                <a:cs typeface="ＭＳ Ｐゴシック" pitchFamily="-105" charset="-128"/>
              </a:rPr>
              <a:t> 2009, “R</a:t>
            </a:r>
            <a:r>
              <a:rPr lang="en-US" sz="1000" kern="1200" dirty="0" smtClean="0">
                <a:solidFill>
                  <a:schemeClr val="tx1"/>
                </a:solidFill>
                <a:effectLst/>
                <a:latin typeface="Arial" pitchFamily="34" charset="0"/>
                <a:ea typeface="ＭＳ Ｐゴシック" pitchFamily="-65" charset="-128"/>
                <a:cs typeface="ＭＳ Ｐゴシック" pitchFamily="-105" charset="-128"/>
              </a:rPr>
              <a:t>esidential Energy Consumption Survey.”</a:t>
            </a:r>
            <a:r>
              <a:rPr lang="en-US" sz="1000" kern="1200" baseline="0" dirty="0" smtClean="0">
                <a:solidFill>
                  <a:schemeClr val="tx1"/>
                </a:solidFill>
                <a:effectLst/>
                <a:latin typeface="Arial" pitchFamily="34" charset="0"/>
                <a:ea typeface="ＭＳ Ｐゴシック" pitchFamily="-65" charset="-128"/>
                <a:cs typeface="ＭＳ Ｐゴシック" pitchFamily="-105" charset="-128"/>
              </a:rPr>
              <a:t> http://www.eia.gov/consumption/residential/data/2009/index.cfm?view=characteristics</a:t>
            </a:r>
          </a:p>
        </p:txBody>
      </p:sp>
      <p:sp>
        <p:nvSpPr>
          <p:cNvPr id="4" name="Slide Number Placeholder 3"/>
          <p:cNvSpPr>
            <a:spLocks noGrp="1"/>
          </p:cNvSpPr>
          <p:nvPr>
            <p:ph type="sldNum" sz="quarter" idx="10"/>
          </p:nvPr>
        </p:nvSpPr>
        <p:spPr/>
        <p:txBody>
          <a:bodyPr/>
          <a:lstStyle/>
          <a:p>
            <a:fld id="{442AA591-0D12-43BC-BB09-F031C0AC363F}" type="slidenum">
              <a:rPr lang="en-US" smtClean="0"/>
              <a:pPr/>
              <a:t>5</a:t>
            </a:fld>
            <a:endParaRPr lang="en-US" dirty="0"/>
          </a:p>
        </p:txBody>
      </p:sp>
    </p:spTree>
    <p:extLst>
      <p:ext uri="{BB962C8B-B14F-4D97-AF65-F5344CB8AC3E}">
        <p14:creationId xmlns:p14="http://schemas.microsoft.com/office/powerpoint/2010/main" val="4061382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09538" lvl="0" indent="-109538"/>
            <a:r>
              <a:rPr lang="en-US" sz="1000" b="0" dirty="0" smtClean="0">
                <a:solidFill>
                  <a:schemeClr val="tx1"/>
                </a:solidFill>
              </a:rPr>
              <a:t>Workplace Charging</a:t>
            </a:r>
            <a:r>
              <a:rPr lang="en-US" sz="1000" b="0" baseline="0" dirty="0" smtClean="0">
                <a:solidFill>
                  <a:schemeClr val="tx1"/>
                </a:solidFill>
              </a:rPr>
              <a:t> is valuable to current and potential PEV-driving employees</a:t>
            </a:r>
          </a:p>
          <a:p>
            <a:pPr lvl="0"/>
            <a:endParaRPr lang="en-US" sz="1000" baseline="0" dirty="0" smtClean="0">
              <a:solidFill>
                <a:schemeClr val="tx1"/>
              </a:solidFill>
            </a:endParaRPr>
          </a:p>
          <a:p>
            <a:pPr lvl="0"/>
            <a:r>
              <a:rPr lang="en-US" sz="1000" dirty="0" smtClean="0">
                <a:solidFill>
                  <a:schemeClr val="tx1"/>
                </a:solidFill>
              </a:rPr>
              <a:t>Not only does workplace charging address a great need for many PEV drivers, it also alleviates a significant concern for current potential PEV drivers. Workplace charging availability will help</a:t>
            </a:r>
            <a:r>
              <a:rPr lang="en-US" sz="1000" baseline="0" dirty="0" smtClean="0">
                <a:solidFill>
                  <a:schemeClr val="tx1"/>
                </a:solidFill>
              </a:rPr>
              <a:t> current PEV drivers by</a:t>
            </a:r>
          </a:p>
          <a:p>
            <a:pPr lvl="1"/>
            <a:r>
              <a:rPr lang="en-US" sz="1000" dirty="0" smtClean="0">
                <a:solidFill>
                  <a:schemeClr val="tx1"/>
                </a:solidFill>
              </a:rPr>
              <a:t>doubling the distance an electric vehicle can drive each day,</a:t>
            </a:r>
            <a:r>
              <a:rPr lang="en-US" sz="1000" baseline="0" dirty="0" smtClean="0">
                <a:solidFill>
                  <a:schemeClr val="tx1"/>
                </a:solidFill>
              </a:rPr>
              <a:t> which allows </a:t>
            </a:r>
            <a:r>
              <a:rPr lang="en-US" sz="1000" dirty="0" smtClean="0">
                <a:solidFill>
                  <a:schemeClr val="tx1"/>
                </a:solidFill>
              </a:rPr>
              <a:t>for more driving spontaneity,</a:t>
            </a:r>
            <a:r>
              <a:rPr lang="en-US" sz="1000" baseline="0" dirty="0" smtClean="0">
                <a:solidFill>
                  <a:schemeClr val="tx1"/>
                </a:solidFill>
              </a:rPr>
              <a:t> and </a:t>
            </a:r>
            <a:endParaRPr lang="en-US" sz="1000" dirty="0" smtClean="0">
              <a:solidFill>
                <a:schemeClr val="tx1"/>
              </a:solidFill>
            </a:endParaRPr>
          </a:p>
          <a:p>
            <a:pPr lvl="1"/>
            <a:r>
              <a:rPr lang="en-US" sz="1000" dirty="0" smtClean="0">
                <a:solidFill>
                  <a:schemeClr val="tx1"/>
                </a:solidFill>
              </a:rPr>
              <a:t>adding electric vehicle miles traveled</a:t>
            </a:r>
          </a:p>
          <a:p>
            <a:pPr marL="457200" lvl="1" indent="0">
              <a:buNone/>
            </a:pPr>
            <a:endParaRPr lang="en-US" sz="1000" baseline="0" dirty="0" smtClean="0">
              <a:solidFill>
                <a:schemeClr val="tx1"/>
              </a:solidFill>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rPr>
              <a:t>For your</a:t>
            </a:r>
            <a:r>
              <a:rPr lang="en-US" sz="1000" baseline="0" dirty="0" smtClean="0">
                <a:solidFill>
                  <a:schemeClr val="tx1"/>
                </a:solidFill>
              </a:rPr>
              <a:t> other employees who are potential PEV drivers, offering workplace charging </a:t>
            </a:r>
            <a:r>
              <a:rPr lang="en-US" sz="1000" dirty="0" smtClean="0">
                <a:solidFill>
                  <a:schemeClr val="tx1"/>
                </a:solidFill>
              </a:rPr>
              <a:t>increases PEV awareness and</a:t>
            </a:r>
            <a:r>
              <a:rPr lang="en-US" sz="1000" baseline="0" dirty="0" smtClean="0">
                <a:solidFill>
                  <a:schemeClr val="tx1"/>
                </a:solidFill>
              </a:rPr>
              <a:t> education. As people see their coworkers plugging in, they’ll begin to realize that PEVs are practical for their daily lives.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aseline="0" dirty="0" smtClean="0">
              <a:solidFill>
                <a:schemeClr val="tx1"/>
              </a:solidFill>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rPr>
              <a:t>Most importantly,</a:t>
            </a:r>
            <a:r>
              <a:rPr lang="en-US" sz="1000" baseline="0" dirty="0" smtClean="0">
                <a:solidFill>
                  <a:schemeClr val="tx1"/>
                </a:solidFill>
              </a:rPr>
              <a:t> </a:t>
            </a:r>
            <a:r>
              <a:rPr lang="en-US" sz="1000" dirty="0" smtClean="0">
                <a:solidFill>
                  <a:schemeClr val="tx1"/>
                </a:solidFill>
              </a:rPr>
              <a:t>workplaces</a:t>
            </a:r>
            <a:r>
              <a:rPr lang="en-US" sz="1000" baseline="0" dirty="0" smtClean="0">
                <a:solidFill>
                  <a:schemeClr val="tx1"/>
                </a:solidFill>
              </a:rPr>
              <a:t> serve as a second showroom, and workplace </a:t>
            </a:r>
            <a:r>
              <a:rPr lang="en-US" sz="1000" dirty="0" smtClean="0">
                <a:solidFill>
                  <a:schemeClr val="tx1"/>
                </a:solidFill>
              </a:rPr>
              <a:t>charging facilitates the peer effect. Just like colleagues like to talk about sports, movies, or travel, they will love to talk about their new car and the new charging stations</a:t>
            </a:r>
            <a:r>
              <a:rPr lang="en-US" sz="1000" baseline="0" dirty="0" smtClean="0">
                <a:solidFill>
                  <a:schemeClr val="tx1"/>
                </a:solidFill>
              </a:rPr>
              <a:t> in the parking lot.</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i="1" baseline="0" dirty="0" smtClean="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i="0" dirty="0" smtClean="0">
                <a:solidFill>
                  <a:schemeClr val="tx1"/>
                </a:solidFill>
              </a:rPr>
              <a:t>Photo 1:</a:t>
            </a:r>
            <a:r>
              <a:rPr lang="en-US" sz="1000" i="0" baseline="0" dirty="0" smtClean="0">
                <a:solidFill>
                  <a:schemeClr val="tx1"/>
                </a:solidFill>
              </a:rPr>
              <a:t> </a:t>
            </a: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"In 2013, the New York Power Authority (NYPA) installed three employee charging stations at its White Plains, New York, facility, as part of its workplace charging pilot program." (Photo courtesy NY Power Authority); Photo 2: </a:t>
            </a:r>
            <a:r>
              <a:rPr lang="en-US" sz="1000" b="0" i="0" kern="1200" dirty="0" err="1" smtClean="0">
                <a:solidFill>
                  <a:schemeClr val="tx1"/>
                </a:solidFill>
                <a:effectLst/>
                <a:latin typeface="Arial" pitchFamily="34" charset="0"/>
                <a:ea typeface="ＭＳ Ｐゴシック" pitchFamily="-65" charset="-128"/>
                <a:cs typeface="ＭＳ Ｐゴシック" pitchFamily="-105" charset="-128"/>
              </a:rPr>
              <a:t>iStockphoto</a:t>
            </a:r>
            <a:endParaRPr lang="en-US" sz="1000" b="0" i="0" kern="1200" dirty="0" smtClean="0">
              <a:solidFill>
                <a:schemeClr val="tx1"/>
              </a:solidFill>
              <a:effectLst/>
              <a:latin typeface="Arial" pitchFamily="34" charset="0"/>
              <a:ea typeface="ＭＳ Ｐゴシック" pitchFamily="-65" charset="-128"/>
              <a:cs typeface="ＭＳ Ｐゴシック" pitchFamily="-105" charset="-128"/>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0" i="0" kern="1200" dirty="0" smtClean="0">
              <a:solidFill>
                <a:schemeClr val="tx1"/>
              </a:solidFill>
              <a:effectLst/>
              <a:latin typeface="Arial" pitchFamily="34" charset="0"/>
              <a:ea typeface="ＭＳ Ｐゴシック" pitchFamily="-65" charset="-128"/>
            </a:endParaRPr>
          </a:p>
          <a:p>
            <a:pPr marL="0" marR="0" lvl="0" indent="0" algn="l" defTabSz="914400" rtl="0" eaLnBrk="0" fontAlgn="base" latinLnBrk="0" hangingPunct="0">
              <a:lnSpc>
                <a:spcPct val="100000"/>
              </a:lnSpc>
              <a:spcBef>
                <a:spcPct val="0"/>
              </a:spcBef>
              <a:spcAft>
                <a:spcPct val="0"/>
              </a:spcAft>
              <a:buClrTx/>
              <a:buSzTx/>
              <a:buFont typeface="Arial" charset="0"/>
              <a:buNone/>
              <a:tabLst/>
              <a:defRPr/>
            </a:pPr>
            <a:r>
              <a:rPr lang="en-US" sz="1000" kern="1200" dirty="0" smtClean="0">
                <a:cs typeface="Arial" panose="020B0604020202020204" pitchFamily="34" charset="0"/>
              </a:rPr>
              <a:t>[For Ambassadors</a:t>
            </a:r>
            <a:r>
              <a:rPr lang="en-US" sz="1000" kern="1200" baseline="0" dirty="0" smtClean="0">
                <a:cs typeface="Arial" panose="020B0604020202020204" pitchFamily="34" charset="0"/>
              </a:rPr>
              <a:t>’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kern="1200" dirty="0" smtClean="0">
                <a:effectLst/>
                <a:cs typeface="Arial" pitchFamily="34" charset="0"/>
              </a:rPr>
              <a:t>New York Power Authority has 1,623 </a:t>
            </a:r>
            <a:r>
              <a:rPr lang="en-US" sz="1000" kern="1200" baseline="0" dirty="0" smtClean="0">
                <a:effectLst/>
                <a:cs typeface="Arial" pitchFamily="34" charset="0"/>
              </a:rPr>
              <a:t>employees and </a:t>
            </a:r>
            <a:r>
              <a:rPr lang="en-US" sz="1000" kern="1200" dirty="0" smtClean="0">
                <a:effectLst/>
                <a:cs typeface="Arial" pitchFamily="34" charset="0"/>
              </a:rPr>
              <a:t>three charging stations strictly for employee use at the main office in White Plains, NY.</a:t>
            </a:r>
            <a:endParaRPr lang="en-US" sz="1000" i="0" dirty="0" smtClean="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i="0" dirty="0" smtClean="0">
              <a:solidFill>
                <a:schemeClr val="tx1"/>
              </a:solidFill>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6</a:t>
            </a:fld>
            <a:endParaRPr lang="en-US" dirty="0"/>
          </a:p>
        </p:txBody>
      </p:sp>
    </p:spTree>
    <p:extLst>
      <p:ext uri="{BB962C8B-B14F-4D97-AF65-F5344CB8AC3E}">
        <p14:creationId xmlns:p14="http://schemas.microsoft.com/office/powerpoint/2010/main" val="4061382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dirty="0" smtClean="0">
                <a:solidFill>
                  <a:schemeClr val="tx1"/>
                </a:solidFill>
              </a:rPr>
              <a:t>Leading</a:t>
            </a:r>
            <a:r>
              <a:rPr lang="en-US" sz="1000" b="0" baseline="0" dirty="0" smtClean="0">
                <a:solidFill>
                  <a:schemeClr val="tx1"/>
                </a:solidFill>
              </a:rPr>
              <a:t> U.S. employers have recognized the benefits of workplace charging and have taken the Workplace Charging Challenge Pledge.</a:t>
            </a: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baseline="0" dirty="0" smtClean="0">
              <a:solidFill>
                <a:schemeClr val="tx1"/>
              </a:solidFill>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rPr>
              <a:t>The Workplace Charging Challenge was launched by the U.S. Department of Energy in 2013 to </a:t>
            </a:r>
            <a:r>
              <a:rPr lang="en-US" sz="1000" kern="1200" dirty="0" smtClean="0">
                <a:solidFill>
                  <a:schemeClr val="tx1"/>
                </a:solidFill>
                <a:effectLst/>
                <a:latin typeface="Arial" pitchFamily="34" charset="0"/>
                <a:ea typeface="ＭＳ Ｐゴシック" pitchFamily="-65" charset="-128"/>
                <a:cs typeface="ＭＳ Ｐゴシック" pitchFamily="-105" charset="-128"/>
              </a:rPr>
              <a:t>grow the nation’s non-residential PEV charging infrastructure and increase consumer awareness of PEV technology by supporting employers in their efforts to establish workplace charging programs.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kern="1200" dirty="0" smtClean="0">
              <a:solidFill>
                <a:schemeClr val="tx1"/>
              </a:solidFill>
              <a:effectLst/>
              <a:latin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rPr>
              <a:t>The Challenge aims to achieve a tenfold increase in the number of U.S. employers offering workplace charging by 2018. </a:t>
            </a:r>
          </a:p>
          <a:p>
            <a:pPr marL="0" indent="0">
              <a:buNone/>
            </a:pPr>
            <a:endParaRPr lang="en-US" sz="1000" dirty="0" smtClean="0">
              <a:solidFill>
                <a:schemeClr val="tx1"/>
              </a:solidFill>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rPr>
              <a:t>[</a:t>
            </a:r>
            <a:r>
              <a:rPr lang="en-US" sz="1000" u="sng" dirty="0" smtClean="0">
                <a:solidFill>
                  <a:schemeClr val="tx1"/>
                </a:solidFill>
              </a:rPr>
              <a:t>CLIC</a:t>
            </a:r>
            <a:r>
              <a:rPr lang="en-US" sz="1000" u="sng" baseline="0" dirty="0" smtClean="0">
                <a:solidFill>
                  <a:schemeClr val="tx1"/>
                </a:solidFill>
              </a:rPr>
              <a:t>K ANIMATION 1</a:t>
            </a:r>
            <a:r>
              <a:rPr lang="en-US" sz="1000" baseline="0" dirty="0" smtClean="0">
                <a:solidFill>
                  <a:schemeClr val="tx1"/>
                </a:solidFill>
              </a:rPr>
              <a:t>] </a:t>
            </a:r>
            <a:r>
              <a:rPr lang="en-US" sz="1000" dirty="0" smtClean="0">
                <a:solidFill>
                  <a:schemeClr val="tx1"/>
                </a:solidFill>
              </a:rPr>
              <a:t>Like other employers that have already taken on the Challenge, your organization will find that it can reap the benefits of workplace charging.</a:t>
            </a:r>
          </a:p>
        </p:txBody>
      </p:sp>
      <p:sp>
        <p:nvSpPr>
          <p:cNvPr id="4" name="Slide Number Placeholder 3"/>
          <p:cNvSpPr>
            <a:spLocks noGrp="1"/>
          </p:cNvSpPr>
          <p:nvPr>
            <p:ph type="sldNum" sz="quarter" idx="10"/>
          </p:nvPr>
        </p:nvSpPr>
        <p:spPr/>
        <p:txBody>
          <a:bodyPr/>
          <a:lstStyle/>
          <a:p>
            <a:fld id="{CD5F6BB4-5D45-4693-81FD-BEC7660D2CED}" type="slidenum">
              <a:rPr lang="en-US" smtClean="0"/>
              <a:pPr/>
              <a:t>7</a:t>
            </a:fld>
            <a:endParaRPr lang="en-US"/>
          </a:p>
        </p:txBody>
      </p:sp>
    </p:spTree>
    <p:extLst>
      <p:ext uri="{BB962C8B-B14F-4D97-AF65-F5344CB8AC3E}">
        <p14:creationId xmlns:p14="http://schemas.microsoft.com/office/powerpoint/2010/main" val="1970740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200" dirty="0" smtClean="0">
                <a:solidFill>
                  <a:schemeClr val="tx1"/>
                </a:solidFill>
              </a:rPr>
              <a:t>As</a:t>
            </a:r>
            <a:r>
              <a:rPr lang="en-US" sz="1200" baseline="0" dirty="0" smtClean="0">
                <a:solidFill>
                  <a:schemeClr val="tx1"/>
                </a:solidFill>
              </a:rPr>
              <a:t> of </a:t>
            </a:r>
            <a:r>
              <a:rPr lang="en-US" sz="1200" baseline="0" dirty="0" smtClean="0">
                <a:solidFill>
                  <a:schemeClr val="tx1"/>
                </a:solidFill>
              </a:rPr>
              <a:t>February 2015, 175 </a:t>
            </a:r>
            <a:r>
              <a:rPr lang="en-US" sz="1200" baseline="0" dirty="0" smtClean="0">
                <a:solidFill>
                  <a:schemeClr val="tx1"/>
                </a:solidFill>
              </a:rPr>
              <a:t>employers have joined the Workplace Charging Challenge and they are transparent about the </a:t>
            </a:r>
            <a:r>
              <a:rPr lang="en-US" sz="1200" dirty="0" smtClean="0">
                <a:solidFill>
                  <a:schemeClr val="tx1"/>
                </a:solidFill>
              </a:rPr>
              <a:t>benefits</a:t>
            </a:r>
            <a:r>
              <a:rPr lang="en-US" sz="1200" baseline="0" dirty="0" smtClean="0">
                <a:solidFill>
                  <a:schemeClr val="tx1"/>
                </a:solidFill>
              </a:rPr>
              <a:t> of their workplace charging program.</a:t>
            </a: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200" baseline="0" dirty="0" smtClean="0">
              <a:solidFill>
                <a:schemeClr val="tx1"/>
              </a:solidFill>
            </a:endParaRP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baseline="0" dirty="0" smtClean="0"/>
              <a:t>As you can see, it is not just the tech sector that is installing workplace charging. Hospitals, the pharmaceutical industry and higher education are perfect places for workplace charging and we’re starting to see it embraced by those sectors as well.</a:t>
            </a:r>
            <a:endParaRPr lang="en-US" dirty="0" smtClean="0"/>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20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442AA591-0D12-43BC-BB09-F031C0AC363F}" type="slidenum">
              <a:rPr lang="en-US" smtClean="0"/>
              <a:pPr/>
              <a:t>8</a:t>
            </a:fld>
            <a:endParaRPr lang="en-US" dirty="0"/>
          </a:p>
        </p:txBody>
      </p:sp>
    </p:spTree>
    <p:extLst>
      <p:ext uri="{BB962C8B-B14F-4D97-AF65-F5344CB8AC3E}">
        <p14:creationId xmlns:p14="http://schemas.microsoft.com/office/powerpoint/2010/main" val="1750775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a:normAutofit/>
          </a:bodyPr>
          <a:lstStyle/>
          <a:p>
            <a:pPr lvl="0"/>
            <a:r>
              <a:rPr lang="en-US" sz="1000" b="0" dirty="0" smtClean="0">
                <a:solidFill>
                  <a:schemeClr val="tx1">
                    <a:lumMod val="50000"/>
                  </a:schemeClr>
                </a:solidFill>
                <a:ea typeface="ＭＳ Ｐゴシック" pitchFamily="-65" charset="-128"/>
              </a:rPr>
              <a:t>Both employers and employees</a:t>
            </a:r>
            <a:r>
              <a:rPr lang="en-US" sz="1000" b="0" baseline="0" dirty="0" smtClean="0">
                <a:solidFill>
                  <a:schemeClr val="tx1">
                    <a:lumMod val="50000"/>
                  </a:schemeClr>
                </a:solidFill>
                <a:ea typeface="ＭＳ Ｐゴシック" pitchFamily="-65" charset="-128"/>
              </a:rPr>
              <a:t> </a:t>
            </a:r>
            <a:r>
              <a:rPr lang="en-US" sz="1000" b="0" dirty="0" smtClean="0">
                <a:solidFill>
                  <a:schemeClr val="tx1">
                    <a:lumMod val="50000"/>
                  </a:schemeClr>
                </a:solidFill>
                <a:ea typeface="ＭＳ Ｐゴシック" pitchFamily="-65" charset="-128"/>
              </a:rPr>
              <a:t>can reap the benefits of workplace charging.</a:t>
            </a:r>
          </a:p>
          <a:p>
            <a:pPr marL="0" lvl="0" indent="0">
              <a:buNone/>
            </a:pPr>
            <a:endParaRPr lang="en-US" sz="1000" b="0" dirty="0" smtClean="0">
              <a:solidFill>
                <a:schemeClr val="tx1">
                  <a:lumMod val="50000"/>
                </a:schemeClr>
              </a:solidFill>
              <a:ea typeface="ＭＳ Ｐゴシック" pitchFamily="-65" charset="-128"/>
            </a:endParaRPr>
          </a:p>
          <a:p>
            <a:pPr lvl="0"/>
            <a:r>
              <a:rPr lang="en-US" sz="1000" b="0" dirty="0" smtClean="0">
                <a:solidFill>
                  <a:schemeClr val="tx1">
                    <a:lumMod val="50000"/>
                  </a:schemeClr>
                </a:solidFill>
                <a:ea typeface="ＭＳ Ｐゴシック" pitchFamily="-65" charset="-128"/>
              </a:rPr>
              <a:t>Similar to the concept of implementing</a:t>
            </a:r>
            <a:r>
              <a:rPr lang="en-US" sz="1000" b="0" baseline="0" dirty="0" smtClean="0">
                <a:solidFill>
                  <a:schemeClr val="tx1">
                    <a:lumMod val="50000"/>
                  </a:schemeClr>
                </a:solidFill>
                <a:ea typeface="ＭＳ Ｐゴシック" pitchFamily="-65" charset="-128"/>
              </a:rPr>
              <a:t> employee service benefits like a worksite fitness center or daycare, most often the return on investment comes in a non-monetary form.</a:t>
            </a:r>
            <a:endParaRPr lang="en-US" sz="1000" b="0" dirty="0" smtClean="0">
              <a:solidFill>
                <a:schemeClr val="tx1">
                  <a:lumMod val="50000"/>
                </a:schemeClr>
              </a:solidFill>
              <a:ea typeface="ＭＳ Ｐゴシック" pitchFamily="-65" charset="-128"/>
            </a:endParaRPr>
          </a:p>
          <a:p>
            <a:pPr lvl="0"/>
            <a:endParaRPr lang="en-US" sz="1000" dirty="0" smtClean="0">
              <a:solidFill>
                <a:schemeClr val="tx1">
                  <a:lumMod val="50000"/>
                </a:schemeClr>
              </a:solidFill>
            </a:endParaRPr>
          </a:p>
          <a:p>
            <a:pPr lvl="0"/>
            <a:r>
              <a:rPr lang="en-US" sz="1000" dirty="0" smtClean="0">
                <a:solidFill>
                  <a:schemeClr val="tx1">
                    <a:lumMod val="50000"/>
                  </a:schemeClr>
                </a:solidFill>
              </a:rPr>
              <a:t>Benefits</a:t>
            </a:r>
            <a:r>
              <a:rPr lang="en-US" sz="1000" baseline="0" dirty="0" smtClean="0">
                <a:solidFill>
                  <a:schemeClr val="tx1">
                    <a:lumMod val="50000"/>
                  </a:schemeClr>
                </a:solidFill>
              </a:rPr>
              <a:t> of workplace charging can be considered </a:t>
            </a:r>
            <a:r>
              <a:rPr lang="en-US" sz="1000" dirty="0" smtClean="0">
                <a:solidFill>
                  <a:schemeClr val="tx1">
                    <a:lumMod val="50000"/>
                  </a:schemeClr>
                </a:solidFill>
              </a:rPr>
              <a:t>in three main categories. Workplace</a:t>
            </a:r>
            <a:r>
              <a:rPr lang="en-US" sz="1000" baseline="0" dirty="0" smtClean="0">
                <a:solidFill>
                  <a:schemeClr val="tx1">
                    <a:lumMod val="50000"/>
                  </a:schemeClr>
                </a:solidFill>
              </a:rPr>
              <a:t> charging</a:t>
            </a:r>
            <a:r>
              <a:rPr lang="en-US" sz="1000" dirty="0" smtClean="0">
                <a:solidFill>
                  <a:schemeClr val="tx1">
                    <a:lumMod val="50000"/>
                  </a:schemeClr>
                </a:solidFill>
              </a:rPr>
              <a:t>:</a:t>
            </a:r>
            <a:endParaRPr lang="en-US" sz="1000" dirty="0">
              <a:solidFill>
                <a:schemeClr val="tx1">
                  <a:lumMod val="50000"/>
                </a:schemeClr>
              </a:solidFill>
            </a:endParaRPr>
          </a:p>
          <a:p>
            <a:pPr marL="573088" lvl="1" indent="-115888"/>
            <a:r>
              <a:rPr lang="en-US" sz="1000" dirty="0" smtClean="0">
                <a:solidFill>
                  <a:schemeClr val="tx1">
                    <a:lumMod val="50000"/>
                  </a:schemeClr>
                </a:solidFill>
              </a:rPr>
              <a:t>Incentivizes</a:t>
            </a:r>
            <a:r>
              <a:rPr lang="en-US" sz="1000" baseline="0" dirty="0" smtClean="0">
                <a:solidFill>
                  <a:schemeClr val="tx1">
                    <a:lumMod val="50000"/>
                  </a:schemeClr>
                </a:solidFill>
              </a:rPr>
              <a:t> employees</a:t>
            </a:r>
            <a:endParaRPr lang="en-US" sz="1000" dirty="0">
              <a:solidFill>
                <a:schemeClr val="tx1">
                  <a:lumMod val="50000"/>
                </a:schemeClr>
              </a:solidFill>
            </a:endParaRPr>
          </a:p>
          <a:p>
            <a:pPr marL="573088" lvl="1" indent="-115888"/>
            <a:r>
              <a:rPr lang="en-US" sz="1000" dirty="0" smtClean="0">
                <a:solidFill>
                  <a:schemeClr val="tx1">
                    <a:lumMod val="50000"/>
                  </a:schemeClr>
                </a:solidFill>
              </a:rPr>
              <a:t>Complements sustainability</a:t>
            </a:r>
            <a:r>
              <a:rPr lang="en-US" sz="1000" baseline="0" dirty="0" smtClean="0">
                <a:solidFill>
                  <a:schemeClr val="tx1">
                    <a:lumMod val="50000"/>
                  </a:schemeClr>
                </a:solidFill>
              </a:rPr>
              <a:t> efforts</a:t>
            </a:r>
            <a:endParaRPr lang="en-US" sz="1000" dirty="0">
              <a:solidFill>
                <a:schemeClr val="tx1">
                  <a:lumMod val="50000"/>
                </a:schemeClr>
              </a:solidFill>
            </a:endParaRPr>
          </a:p>
          <a:p>
            <a:pPr marL="573088" lvl="1" indent="-115888"/>
            <a:r>
              <a:rPr lang="en-US" sz="1000" dirty="0" smtClean="0">
                <a:solidFill>
                  <a:schemeClr val="tx1">
                    <a:lumMod val="50000"/>
                  </a:schemeClr>
                </a:solidFill>
              </a:rPr>
              <a:t>Signals corporate leadership</a:t>
            </a:r>
            <a:endParaRPr lang="en-US" sz="1000" dirty="0">
              <a:solidFill>
                <a:schemeClr val="tx1">
                  <a:lumMod val="50000"/>
                </a:schemeClr>
              </a:solidFill>
            </a:endParaRPr>
          </a:p>
        </p:txBody>
      </p:sp>
      <p:sp>
        <p:nvSpPr>
          <p:cNvPr id="25604" name="Slide Number Placeholder 3"/>
          <p:cNvSpPr>
            <a:spLocks noGrp="1"/>
          </p:cNvSpPr>
          <p:nvPr>
            <p:ph type="sldNum" sz="quarter" idx="5"/>
          </p:nvPr>
        </p:nvSpPr>
        <p:spPr bwMode="auto">
          <a:noFill/>
          <a:ln>
            <a:miter lim="800000"/>
            <a:headEnd/>
            <a:tailEnd/>
          </a:ln>
        </p:spPr>
        <p:txBody>
          <a:bodyPr/>
          <a:lstStyle/>
          <a:p>
            <a:fld id="{95308E83-2FF0-4E58-ABDD-5A4B9A32B613}" type="slidenum">
              <a:rPr lang="en-US"/>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nvGrpSpPr>
          <p:cNvPr id="13" name="Group 21"/>
          <p:cNvGrpSpPr>
            <a:grpSpLocks/>
          </p:cNvGrpSpPr>
          <p:nvPr/>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nvPr>
        </p:nvSpPr>
        <p:spPr>
          <a:xfrm>
            <a:off x="457200" y="15240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defRPr/>
            </a:lvl1pPr>
          </a:lstStyle>
          <a:p>
            <a:fld id="{EB5F4696-79D5-4824-9AA6-1AB99C5253BE}" type="slidenum">
              <a:rPr lang="en-US"/>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2 column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24000"/>
            <a:ext cx="4040188"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63762"/>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24000"/>
            <a:ext cx="4041775"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63762"/>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6F82EF2A-A6B5-4E2E-94C8-9E03C122A8F3}" type="slidenum">
              <a:rPr lang="en-US"/>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object - No bar">
    <p:spTree>
      <p:nvGrpSpPr>
        <p:cNvPr id="1" name=""/>
        <p:cNvGrpSpPr/>
        <p:nvPr/>
      </p:nvGrpSpPr>
      <p:grpSpPr>
        <a:xfrm>
          <a:off x="0" y="0"/>
          <a:ext cx="0" cy="0"/>
          <a:chOff x="0" y="0"/>
          <a:chExt cx="0" cy="0"/>
        </a:xfrm>
      </p:grpSpPr>
      <p:sp>
        <p:nvSpPr>
          <p:cNvPr id="5" name="Rectangle 4"/>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4" name="Content Placeholder 3"/>
          <p:cNvSpPr>
            <a:spLocks noGrp="1"/>
          </p:cNvSpPr>
          <p:nvPr>
            <p:ph sz="half" idx="2"/>
          </p:nvPr>
        </p:nvSpPr>
        <p:spPr>
          <a:xfrm>
            <a:off x="457200" y="1524000"/>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1524000"/>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5907932A-EFD5-4A6B-A09D-8D977C5E4CB3}" type="slidenum">
              <a:rPr lang="en-US"/>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499011"/>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AB8F5FBB-42C5-40E6-AC88-CFCB3DF4084E}" type="datetimeFigureOut">
              <a:rPr lang="en-US"/>
              <a:pPr>
                <a:defRPr/>
              </a:pPr>
              <a:t>2/9/2015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FB108E3-FCD4-4149-938E-DEF37B1F7A94}" type="slidenum">
              <a:rPr lang="en-US"/>
              <a:pPr>
                <a:defRPr/>
              </a:pPr>
              <a:t>‹#›</a:t>
            </a:fld>
            <a:endParaRPr lang="en-US"/>
          </a:p>
        </p:txBody>
      </p:sp>
    </p:spTree>
    <p:extLst>
      <p:ext uri="{BB962C8B-B14F-4D97-AF65-F5344CB8AC3E}">
        <p14:creationId xmlns:p14="http://schemas.microsoft.com/office/powerpoint/2010/main" val="3952183032"/>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3873500" y="6610350"/>
            <a:ext cx="2133600" cy="247650"/>
          </a:xfrm>
          <a:prstGeom prst="rect">
            <a:avLst/>
          </a:prstGeom>
        </p:spPr>
        <p:txBody>
          <a:bodyPr/>
          <a:lstStyle>
            <a:lvl1pPr fontAlgn="auto">
              <a:spcBef>
                <a:spcPts val="0"/>
              </a:spcBef>
              <a:spcAft>
                <a:spcPts val="0"/>
              </a:spcAft>
              <a:defRPr>
                <a:latin typeface="+mn-lt"/>
              </a:defRPr>
            </a:lvl1pPr>
          </a:lstStyle>
          <a:p>
            <a:pPr defTabSz="457200">
              <a:defRPr/>
            </a:pPr>
            <a:fld id="{AD08F20A-8CB6-42A8-8845-55DB96AD354B}" type="slidenum">
              <a:rPr lang="en-US">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194092827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4990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17" descr="Seattle-2.jpg"/>
          <p:cNvPicPr>
            <a:picLocks noChangeAspect="1"/>
          </p:cNvPicPr>
          <p:nvPr/>
        </p:nvPicPr>
        <p:blipFill>
          <a:blip r:embed="rId2" cstate="print"/>
          <a:srcRect/>
          <a:stretch>
            <a:fillRect/>
          </a:stretch>
        </p:blipFill>
        <p:spPr bwMode="auto">
          <a:xfrm>
            <a:off x="0" y="822325"/>
            <a:ext cx="9144000" cy="4298950"/>
          </a:xfrm>
          <a:prstGeom prst="rect">
            <a:avLst/>
          </a:prstGeom>
          <a:noFill/>
          <a:ln w="9525">
            <a:noFill/>
            <a:miter lim="800000"/>
            <a:headEnd/>
            <a:tailEnd/>
          </a:ln>
        </p:spPr>
      </p:pic>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nvGrpSpPr>
          <p:cNvPr id="4" name="Group 21"/>
          <p:cNvGrpSpPr>
            <a:grpSpLocks/>
          </p:cNvGrpSpPr>
          <p:nvPr/>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pic>
        <p:nvPicPr>
          <p:cNvPr id="1026" name="Picture 2" descr="C:\Users\Sarah.Olexsak\Downloads\2645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724" b="28490"/>
          <a:stretch/>
        </p:blipFill>
        <p:spPr bwMode="auto">
          <a:xfrm>
            <a:off x="0" y="976313"/>
            <a:ext cx="9144000" cy="4132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62075"/>
            <a:ext cx="91440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7269121-56E1-4D57-877C-C2116FF1E636}" type="slidenum">
              <a:rPr lang="en-US" smtClean="0"/>
              <a:t>‹#›</a:t>
            </a:fld>
            <a:endParaRPr lang="en-US"/>
          </a:p>
        </p:txBody>
      </p:sp>
    </p:spTree>
    <p:extLst>
      <p:ext uri="{BB962C8B-B14F-4D97-AF65-F5344CB8AC3E}">
        <p14:creationId xmlns:p14="http://schemas.microsoft.com/office/powerpoint/2010/main" val="3383430752"/>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2816207153"/>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457200">
              <a:defRPr/>
            </a:pPr>
            <a:fld id="{AD08F20A-8CB6-42A8-8845-55DB96AD354B}" type="slidenum">
              <a:rPr lang="en-US" smtClean="0">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408835408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AB8F5FBB-42C5-40E6-AC88-CFCB3DF4084E}" type="datetimeFigureOut">
              <a:rPr lang="en-US"/>
              <a:pPr>
                <a:defRPr/>
              </a:pPr>
              <a:t>2/9/2015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FB108E3-FCD4-4149-938E-DEF37B1F7A94}" type="slidenum">
              <a:rPr lang="en-US"/>
              <a:pPr>
                <a:defRPr/>
              </a:pPr>
              <a:t>‹#›</a:t>
            </a:fld>
            <a:endParaRPr lang="en-US"/>
          </a:p>
        </p:txBody>
      </p:sp>
    </p:spTree>
    <p:extLst>
      <p:ext uri="{BB962C8B-B14F-4D97-AF65-F5344CB8AC3E}">
        <p14:creationId xmlns:p14="http://schemas.microsoft.com/office/powerpoint/2010/main" val="39521830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nvGrpSpPr>
          <p:cNvPr id="13" name="Group 21"/>
          <p:cNvGrpSpPr>
            <a:grpSpLocks/>
          </p:cNvGrpSpPr>
          <p:nvPr/>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Content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nvPr>
        </p:nvSpPr>
        <p:spPr>
          <a:xfrm>
            <a:off x="457200" y="15240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defRPr/>
            </a:lvl1pPr>
          </a:lstStyle>
          <a:p>
            <a:fld id="{EB5F4696-79D5-4824-9AA6-1AB99C5253BE}" type="slidenum">
              <a:rPr lang="en-US"/>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2 column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24000"/>
            <a:ext cx="4040188"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63762"/>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24000"/>
            <a:ext cx="4041775"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63762"/>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6F82EF2A-A6B5-4E2E-94C8-9E03C122A8F3}" type="slidenum">
              <a:rPr lang="en-US"/>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text, object - No bar">
    <p:spTree>
      <p:nvGrpSpPr>
        <p:cNvPr id="1" name=""/>
        <p:cNvGrpSpPr/>
        <p:nvPr/>
      </p:nvGrpSpPr>
      <p:grpSpPr>
        <a:xfrm>
          <a:off x="0" y="0"/>
          <a:ext cx="0" cy="0"/>
          <a:chOff x="0" y="0"/>
          <a:chExt cx="0" cy="0"/>
        </a:xfrm>
      </p:grpSpPr>
      <p:sp>
        <p:nvSpPr>
          <p:cNvPr id="5" name="Rectangle 4"/>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4" name="Content Placeholder 3"/>
          <p:cNvSpPr>
            <a:spLocks noGrp="1"/>
          </p:cNvSpPr>
          <p:nvPr>
            <p:ph sz="half" idx="2"/>
          </p:nvPr>
        </p:nvSpPr>
        <p:spPr>
          <a:xfrm>
            <a:off x="457200" y="1524000"/>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1524000"/>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5907932A-EFD5-4A6B-A09D-8D977C5E4CB3}" type="slidenum">
              <a:rPr lang="en-US"/>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3873500" y="6610350"/>
            <a:ext cx="2133600" cy="247650"/>
          </a:xfrm>
          <a:prstGeom prst="rect">
            <a:avLst/>
          </a:prstGeom>
        </p:spPr>
        <p:txBody>
          <a:bodyPr/>
          <a:lstStyle>
            <a:lvl1pPr fontAlgn="auto">
              <a:spcBef>
                <a:spcPts val="0"/>
              </a:spcBef>
              <a:spcAft>
                <a:spcPts val="0"/>
              </a:spcAft>
              <a:defRPr>
                <a:latin typeface="+mn-lt"/>
              </a:defRPr>
            </a:lvl1pPr>
          </a:lstStyle>
          <a:p>
            <a:pPr defTabSz="457200">
              <a:defRPr/>
            </a:pPr>
            <a:fld id="{AD08F20A-8CB6-42A8-8845-55DB96AD354B}" type="slidenum">
              <a:rPr lang="en-US">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19409282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499011"/>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AB8F5FBB-42C5-40E6-AC88-CFCB3DF4084E}" type="datetimeFigureOut">
              <a:rPr lang="en-US"/>
              <a:pPr>
                <a:defRPr/>
              </a:pPr>
              <a:t>2/9/2015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FB108E3-FCD4-4149-938E-DEF37B1F7A94}" type="slidenum">
              <a:rPr lang="en-US"/>
              <a:pPr>
                <a:defRPr/>
              </a:pPr>
              <a:t>‹#›</a:t>
            </a:fld>
            <a:endParaRPr lang="en-US"/>
          </a:p>
        </p:txBody>
      </p:sp>
    </p:spTree>
    <p:extLst>
      <p:ext uri="{BB962C8B-B14F-4D97-AF65-F5344CB8AC3E}">
        <p14:creationId xmlns:p14="http://schemas.microsoft.com/office/powerpoint/2010/main" val="3952183032"/>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3873500" y="6610350"/>
            <a:ext cx="2133600" cy="247650"/>
          </a:xfrm>
          <a:prstGeom prst="rect">
            <a:avLst/>
          </a:prstGeom>
        </p:spPr>
        <p:txBody>
          <a:bodyPr/>
          <a:lstStyle>
            <a:lvl1pPr fontAlgn="auto">
              <a:spcBef>
                <a:spcPts val="0"/>
              </a:spcBef>
              <a:spcAft>
                <a:spcPts val="0"/>
              </a:spcAft>
              <a:defRPr>
                <a:latin typeface="+mn-lt"/>
              </a:defRPr>
            </a:lvl1pPr>
          </a:lstStyle>
          <a:p>
            <a:pPr defTabSz="457200">
              <a:defRPr/>
            </a:pPr>
            <a:fld id="{AD08F20A-8CB6-42A8-8845-55DB96AD354B}" type="slidenum">
              <a:rPr lang="en-US">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194092827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17" descr="Seattle-2.jpg"/>
          <p:cNvPicPr>
            <a:picLocks noChangeAspect="1"/>
          </p:cNvPicPr>
          <p:nvPr/>
        </p:nvPicPr>
        <p:blipFill>
          <a:blip r:embed="rId2" cstate="print"/>
          <a:srcRect/>
          <a:stretch>
            <a:fillRect/>
          </a:stretch>
        </p:blipFill>
        <p:spPr bwMode="auto">
          <a:xfrm>
            <a:off x="0" y="822325"/>
            <a:ext cx="9144000" cy="4298950"/>
          </a:xfrm>
          <a:prstGeom prst="rect">
            <a:avLst/>
          </a:prstGeom>
          <a:noFill/>
          <a:ln w="9525">
            <a:noFill/>
            <a:miter lim="800000"/>
            <a:headEnd/>
            <a:tailEnd/>
          </a:ln>
        </p:spPr>
      </p:pic>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nvGrpSpPr>
          <p:cNvPr id="4" name="Group 21"/>
          <p:cNvGrpSpPr>
            <a:grpSpLocks/>
          </p:cNvGrpSpPr>
          <p:nvPr/>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pic>
        <p:nvPicPr>
          <p:cNvPr id="1026" name="Picture 2" descr="C:\Users\Sarah.Olexsak\Downloads\2645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724" b="28490"/>
          <a:stretch/>
        </p:blipFill>
        <p:spPr bwMode="auto">
          <a:xfrm>
            <a:off x="0" y="976313"/>
            <a:ext cx="9144000" cy="4132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7269121-56E1-4D57-877C-C2116FF1E636}" type="slidenum">
              <a:rPr lang="en-US" smtClean="0"/>
              <a:t>‹#›</a:t>
            </a:fld>
            <a:endParaRPr lang="en-US"/>
          </a:p>
        </p:txBody>
      </p:sp>
    </p:spTree>
    <p:extLst>
      <p:ext uri="{BB962C8B-B14F-4D97-AF65-F5344CB8AC3E}">
        <p14:creationId xmlns:p14="http://schemas.microsoft.com/office/powerpoint/2010/main" val="338343075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281620715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457200">
              <a:defRPr/>
            </a:pPr>
            <a:fld id="{AD08F20A-8CB6-42A8-8845-55DB96AD354B}" type="slidenum">
              <a:rPr lang="en-US" smtClean="0">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408835408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nvGrpSpPr>
          <p:cNvPr id="13" name="Group 21"/>
          <p:cNvGrpSpPr>
            <a:grpSpLocks/>
          </p:cNvGrpSpPr>
          <p:nvPr/>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nvPr>
        </p:nvSpPr>
        <p:spPr>
          <a:xfrm>
            <a:off x="457200" y="15240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defRPr/>
            </a:lvl1pPr>
          </a:lstStyle>
          <a:p>
            <a:fld id="{EB5F4696-79D5-4824-9AA6-1AB99C5253BE}" type="slidenum">
              <a:rPr lang="en-US"/>
              <a:pPr/>
              <a:t>‹#›</a:t>
            </a:fld>
            <a:endParaRPr lang="en-US" dirty="0"/>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 column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24000"/>
            <a:ext cx="4040188"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63762"/>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24000"/>
            <a:ext cx="4041775"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63762"/>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6F82EF2A-A6B5-4E2E-94C8-9E03C122A8F3}" type="slidenum">
              <a:rPr lang="en-US"/>
              <a:pPr/>
              <a:t>‹#›</a:t>
            </a:fld>
            <a:endParaRPr lang="en-US" dirty="0"/>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object - No bar">
    <p:spTree>
      <p:nvGrpSpPr>
        <p:cNvPr id="1" name=""/>
        <p:cNvGrpSpPr/>
        <p:nvPr/>
      </p:nvGrpSpPr>
      <p:grpSpPr>
        <a:xfrm>
          <a:off x="0" y="0"/>
          <a:ext cx="0" cy="0"/>
          <a:chOff x="0" y="0"/>
          <a:chExt cx="0" cy="0"/>
        </a:xfrm>
      </p:grpSpPr>
      <p:sp>
        <p:nvSpPr>
          <p:cNvPr id="5" name="Rectangle 4"/>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4" name="Content Placeholder 3"/>
          <p:cNvSpPr>
            <a:spLocks noGrp="1"/>
          </p:cNvSpPr>
          <p:nvPr>
            <p:ph sz="half" idx="2"/>
          </p:nvPr>
        </p:nvSpPr>
        <p:spPr>
          <a:xfrm>
            <a:off x="457200" y="1524000"/>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1524000"/>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5907932A-EFD5-4A6B-A09D-8D977C5E4CB3}" type="slidenum">
              <a:rPr lang="en-US"/>
              <a:pPr/>
              <a:t>‹#›</a:t>
            </a:fld>
            <a:endParaRPr lang="en-US"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4990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AB8F5FBB-42C5-40E6-AC88-CFCB3DF4084E}" type="datetimeFigureOut">
              <a:rPr lang="en-US"/>
              <a:pPr>
                <a:defRPr/>
              </a:pPr>
              <a:t>2/9/2015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FB108E3-FCD4-4149-938E-DEF37B1F7A94}" type="slidenum">
              <a:rPr lang="en-US"/>
              <a:pPr>
                <a:defRPr/>
              </a:pPr>
              <a:t>‹#›</a:t>
            </a:fld>
            <a:endParaRPr lang="en-US"/>
          </a:p>
        </p:txBody>
      </p:sp>
    </p:spTree>
    <p:extLst>
      <p:ext uri="{BB962C8B-B14F-4D97-AF65-F5344CB8AC3E}">
        <p14:creationId xmlns:p14="http://schemas.microsoft.com/office/powerpoint/2010/main" val="39521830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3873500" y="6610350"/>
            <a:ext cx="2133600" cy="247650"/>
          </a:xfrm>
          <a:prstGeom prst="rect">
            <a:avLst/>
          </a:prstGeom>
        </p:spPr>
        <p:txBody>
          <a:bodyPr/>
          <a:lstStyle>
            <a:lvl1pPr fontAlgn="auto">
              <a:spcBef>
                <a:spcPts val="0"/>
              </a:spcBef>
              <a:spcAft>
                <a:spcPts val="0"/>
              </a:spcAft>
              <a:defRPr>
                <a:latin typeface="+mn-lt"/>
              </a:defRPr>
            </a:lvl1pPr>
          </a:lstStyle>
          <a:p>
            <a:pPr defTabSz="457200">
              <a:defRPr/>
            </a:pPr>
            <a:fld id="{AD08F20A-8CB6-42A8-8845-55DB96AD354B}" type="slidenum">
              <a:rPr lang="en-US">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19409282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17" descr="Seattle-2.jpg"/>
          <p:cNvPicPr>
            <a:picLocks noChangeAspect="1"/>
          </p:cNvPicPr>
          <p:nvPr/>
        </p:nvPicPr>
        <p:blipFill>
          <a:blip r:embed="rId2" cstate="print"/>
          <a:srcRect/>
          <a:stretch>
            <a:fillRect/>
          </a:stretch>
        </p:blipFill>
        <p:spPr bwMode="auto">
          <a:xfrm>
            <a:off x="0" y="822325"/>
            <a:ext cx="9144000" cy="4298950"/>
          </a:xfrm>
          <a:prstGeom prst="rect">
            <a:avLst/>
          </a:prstGeom>
          <a:noFill/>
          <a:ln w="9525">
            <a:noFill/>
            <a:miter lim="800000"/>
            <a:headEnd/>
            <a:tailEnd/>
          </a:ln>
        </p:spPr>
      </p:pic>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nvGrpSpPr>
          <p:cNvPr id="4" name="Group 21"/>
          <p:cNvGrpSpPr>
            <a:grpSpLocks/>
          </p:cNvGrpSpPr>
          <p:nvPr/>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pic>
        <p:nvPicPr>
          <p:cNvPr id="1026" name="Picture 2" descr="C:\Users\Sarah.Olexsak\Downloads\2645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724" b="28490"/>
          <a:stretch/>
        </p:blipFill>
        <p:spPr bwMode="auto">
          <a:xfrm>
            <a:off x="0" y="976313"/>
            <a:ext cx="9144000" cy="4132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7269121-56E1-4D57-877C-C2116FF1E636}" type="slidenum">
              <a:rPr lang="en-US" smtClean="0"/>
              <a:t>‹#›</a:t>
            </a:fld>
            <a:endParaRPr lang="en-US"/>
          </a:p>
        </p:txBody>
      </p:sp>
    </p:spTree>
    <p:extLst>
      <p:ext uri="{BB962C8B-B14F-4D97-AF65-F5344CB8AC3E}">
        <p14:creationId xmlns:p14="http://schemas.microsoft.com/office/powerpoint/2010/main" val="338343075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2816207153"/>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457200">
              <a:defRPr/>
            </a:pPr>
            <a:fld id="{AD08F20A-8CB6-42A8-8845-55DB96AD354B}" type="slidenum">
              <a:rPr lang="en-US" smtClean="0">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408835408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nvGrpSpPr>
          <p:cNvPr id="13" name="Group 21"/>
          <p:cNvGrpSpPr>
            <a:grpSpLocks/>
          </p:cNvGrpSpPr>
          <p:nvPr/>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nvPr>
        </p:nvSpPr>
        <p:spPr>
          <a:xfrm>
            <a:off x="457200" y="15240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defRPr/>
            </a:lvl1pPr>
          </a:lstStyle>
          <a:p>
            <a:fld id="{EB5F4696-79D5-4824-9AA6-1AB99C5253BE}" type="slidenum">
              <a:rPr lang="en-US"/>
              <a:pPr/>
              <a:t>‹#›</a:t>
            </a:fld>
            <a:endParaRPr lang="en-US" dirty="0"/>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2 column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24000"/>
            <a:ext cx="4040188"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63762"/>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24000"/>
            <a:ext cx="4041775"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63762"/>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6F82EF2A-A6B5-4E2E-94C8-9E03C122A8F3}" type="slidenum">
              <a:rPr lang="en-US"/>
              <a:pPr/>
              <a:t>‹#›</a:t>
            </a:fld>
            <a:endParaRPr lang="en-US" dirty="0"/>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object - No bar">
    <p:spTree>
      <p:nvGrpSpPr>
        <p:cNvPr id="1" name=""/>
        <p:cNvGrpSpPr/>
        <p:nvPr/>
      </p:nvGrpSpPr>
      <p:grpSpPr>
        <a:xfrm>
          <a:off x="0" y="0"/>
          <a:ext cx="0" cy="0"/>
          <a:chOff x="0" y="0"/>
          <a:chExt cx="0" cy="0"/>
        </a:xfrm>
      </p:grpSpPr>
      <p:sp>
        <p:nvSpPr>
          <p:cNvPr id="5" name="Rectangle 4"/>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4" name="Content Placeholder 3"/>
          <p:cNvSpPr>
            <a:spLocks noGrp="1"/>
          </p:cNvSpPr>
          <p:nvPr>
            <p:ph sz="half" idx="2"/>
          </p:nvPr>
        </p:nvSpPr>
        <p:spPr>
          <a:xfrm>
            <a:off x="457200" y="1524000"/>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1524000"/>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5907932A-EFD5-4A6B-A09D-8D977C5E4CB3}" type="slidenum">
              <a:rPr lang="en-US"/>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4990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AB8F5FBB-42C5-40E6-AC88-CFCB3DF4084E}" type="datetimeFigureOut">
              <a:rPr lang="en-US"/>
              <a:pPr>
                <a:defRPr/>
              </a:pPr>
              <a:t>2/9/2015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FB108E3-FCD4-4149-938E-DEF37B1F7A94}" type="slidenum">
              <a:rPr lang="en-US"/>
              <a:pPr>
                <a:defRPr/>
              </a:pPr>
              <a:t>‹#›</a:t>
            </a:fld>
            <a:endParaRPr lang="en-US"/>
          </a:p>
        </p:txBody>
      </p:sp>
    </p:spTree>
    <p:extLst>
      <p:ext uri="{BB962C8B-B14F-4D97-AF65-F5344CB8AC3E}">
        <p14:creationId xmlns:p14="http://schemas.microsoft.com/office/powerpoint/2010/main" val="395218303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3873500" y="6610350"/>
            <a:ext cx="2133600" cy="247650"/>
          </a:xfrm>
          <a:prstGeom prst="rect">
            <a:avLst/>
          </a:prstGeom>
        </p:spPr>
        <p:txBody>
          <a:bodyPr/>
          <a:lstStyle>
            <a:lvl1pPr fontAlgn="auto">
              <a:spcBef>
                <a:spcPts val="0"/>
              </a:spcBef>
              <a:spcAft>
                <a:spcPts val="0"/>
              </a:spcAft>
              <a:defRPr>
                <a:latin typeface="+mn-lt"/>
              </a:defRPr>
            </a:lvl1pPr>
          </a:lstStyle>
          <a:p>
            <a:pPr defTabSz="457200">
              <a:defRPr/>
            </a:pPr>
            <a:fld id="{AD08F20A-8CB6-42A8-8845-55DB96AD354B}" type="slidenum">
              <a:rPr lang="en-US">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1940928279"/>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17" descr="Seattle-2.jpg"/>
          <p:cNvPicPr>
            <a:picLocks noChangeAspect="1"/>
          </p:cNvPicPr>
          <p:nvPr/>
        </p:nvPicPr>
        <p:blipFill>
          <a:blip r:embed="rId2" cstate="print"/>
          <a:srcRect/>
          <a:stretch>
            <a:fillRect/>
          </a:stretch>
        </p:blipFill>
        <p:spPr bwMode="auto">
          <a:xfrm>
            <a:off x="0" y="822325"/>
            <a:ext cx="9144000" cy="4298950"/>
          </a:xfrm>
          <a:prstGeom prst="rect">
            <a:avLst/>
          </a:prstGeom>
          <a:noFill/>
          <a:ln w="9525">
            <a:noFill/>
            <a:miter lim="800000"/>
            <a:headEnd/>
            <a:tailEnd/>
          </a:ln>
        </p:spPr>
      </p:pic>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nvGrpSpPr>
          <p:cNvPr id="4" name="Group 21"/>
          <p:cNvGrpSpPr>
            <a:grpSpLocks/>
          </p:cNvGrpSpPr>
          <p:nvPr/>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pic>
        <p:nvPicPr>
          <p:cNvPr id="1026" name="Picture 2" descr="C:\Users\Sarah.Olexsak\Downloads\2645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724" b="28490"/>
          <a:stretch/>
        </p:blipFill>
        <p:spPr bwMode="auto">
          <a:xfrm>
            <a:off x="0" y="976313"/>
            <a:ext cx="9144000" cy="4132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7269121-56E1-4D57-877C-C2116FF1E636}" type="slidenum">
              <a:rPr lang="en-US" smtClean="0"/>
              <a:t>‹#›</a:t>
            </a:fld>
            <a:endParaRPr lang="en-US"/>
          </a:p>
        </p:txBody>
      </p:sp>
    </p:spTree>
    <p:extLst>
      <p:ext uri="{BB962C8B-B14F-4D97-AF65-F5344CB8AC3E}">
        <p14:creationId xmlns:p14="http://schemas.microsoft.com/office/powerpoint/2010/main" val="33834307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nvPr>
        </p:nvSpPr>
        <p:spPr>
          <a:xfrm>
            <a:off x="457200" y="15240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defRPr/>
            </a:lvl1pPr>
          </a:lstStyle>
          <a:p>
            <a:fld id="{EB5F4696-79D5-4824-9AA6-1AB99C5253BE}" type="slidenum">
              <a:rPr lang="en-US"/>
              <a:pPr/>
              <a:t>‹#›</a:t>
            </a:fld>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2816207153"/>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457200">
              <a:defRPr/>
            </a:pPr>
            <a:fld id="{AD08F20A-8CB6-42A8-8845-55DB96AD354B}" type="slidenum">
              <a:rPr lang="en-US" smtClean="0">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4088354085"/>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nvGrpSpPr>
          <p:cNvPr id="13" name="Group 21"/>
          <p:cNvGrpSpPr>
            <a:grpSpLocks/>
          </p:cNvGrpSpPr>
          <p:nvPr/>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Content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nvPr>
        </p:nvSpPr>
        <p:spPr>
          <a:xfrm>
            <a:off x="457200" y="15240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defRPr/>
            </a:lvl1pPr>
          </a:lstStyle>
          <a:p>
            <a:fld id="{EB5F4696-79D5-4824-9AA6-1AB99C5253BE}" type="slidenum">
              <a:rPr lang="en-US"/>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2 column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24000"/>
            <a:ext cx="4040188"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63762"/>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24000"/>
            <a:ext cx="4041775"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63762"/>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6F82EF2A-A6B5-4E2E-94C8-9E03C122A8F3}" type="slidenum">
              <a:rPr lang="en-US"/>
              <a:pPr/>
              <a:t>‹#›</a:t>
            </a:fld>
            <a:endParaRPr lang="en-US" dirty="0"/>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2 column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24000"/>
            <a:ext cx="4040188"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63762"/>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24000"/>
            <a:ext cx="4041775"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63762"/>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6F82EF2A-A6B5-4E2E-94C8-9E03C122A8F3}" type="slidenum">
              <a:rPr lang="en-US"/>
              <a:pPr/>
              <a:t>‹#›</a:t>
            </a:fld>
            <a:endParaRPr lang="en-US" dirty="0"/>
          </a:p>
        </p:txBody>
      </p:sp>
    </p:spTree>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object - No bar">
    <p:spTree>
      <p:nvGrpSpPr>
        <p:cNvPr id="1" name=""/>
        <p:cNvGrpSpPr/>
        <p:nvPr/>
      </p:nvGrpSpPr>
      <p:grpSpPr>
        <a:xfrm>
          <a:off x="0" y="0"/>
          <a:ext cx="0" cy="0"/>
          <a:chOff x="0" y="0"/>
          <a:chExt cx="0" cy="0"/>
        </a:xfrm>
      </p:grpSpPr>
      <p:sp>
        <p:nvSpPr>
          <p:cNvPr id="5" name="Rectangle 4"/>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4" name="Content Placeholder 3"/>
          <p:cNvSpPr>
            <a:spLocks noGrp="1"/>
          </p:cNvSpPr>
          <p:nvPr>
            <p:ph sz="half" idx="2"/>
          </p:nvPr>
        </p:nvSpPr>
        <p:spPr>
          <a:xfrm>
            <a:off x="457200" y="1524000"/>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1524000"/>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5907932A-EFD5-4A6B-A09D-8D977C5E4CB3}" type="slidenum">
              <a:rPr lang="en-US"/>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49901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AB8F5FBB-42C5-40E6-AC88-CFCB3DF4084E}" type="datetimeFigureOut">
              <a:rPr lang="en-US"/>
              <a:pPr>
                <a:defRPr/>
              </a:pPr>
              <a:t>2/9/2015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FB108E3-FCD4-4149-938E-DEF37B1F7A94}" type="slidenum">
              <a:rPr lang="en-US"/>
              <a:pPr>
                <a:defRPr/>
              </a:pPr>
              <a:t>‹#›</a:t>
            </a:fld>
            <a:endParaRPr lang="en-US"/>
          </a:p>
        </p:txBody>
      </p:sp>
    </p:spTree>
    <p:extLst>
      <p:ext uri="{BB962C8B-B14F-4D97-AF65-F5344CB8AC3E}">
        <p14:creationId xmlns:p14="http://schemas.microsoft.com/office/powerpoint/2010/main" val="3952183032"/>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3873500" y="6610350"/>
            <a:ext cx="2133600" cy="247650"/>
          </a:xfrm>
          <a:prstGeom prst="rect">
            <a:avLst/>
          </a:prstGeom>
        </p:spPr>
        <p:txBody>
          <a:bodyPr/>
          <a:lstStyle>
            <a:lvl1pPr fontAlgn="auto">
              <a:spcBef>
                <a:spcPts val="0"/>
              </a:spcBef>
              <a:spcAft>
                <a:spcPts val="0"/>
              </a:spcAft>
              <a:defRPr>
                <a:latin typeface="+mn-lt"/>
              </a:defRPr>
            </a:lvl1pPr>
          </a:lstStyle>
          <a:p>
            <a:pPr defTabSz="457200">
              <a:defRPr/>
            </a:pPr>
            <a:fld id="{AD08F20A-8CB6-42A8-8845-55DB96AD354B}" type="slidenum">
              <a:rPr lang="en-US">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1940928279"/>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17" descr="Seattle-2.jpg"/>
          <p:cNvPicPr>
            <a:picLocks noChangeAspect="1"/>
          </p:cNvPicPr>
          <p:nvPr/>
        </p:nvPicPr>
        <p:blipFill>
          <a:blip r:embed="rId2" cstate="print"/>
          <a:srcRect/>
          <a:stretch>
            <a:fillRect/>
          </a:stretch>
        </p:blipFill>
        <p:spPr bwMode="auto">
          <a:xfrm>
            <a:off x="0" y="822325"/>
            <a:ext cx="9144000" cy="4298950"/>
          </a:xfrm>
          <a:prstGeom prst="rect">
            <a:avLst/>
          </a:prstGeom>
          <a:noFill/>
          <a:ln w="9525">
            <a:noFill/>
            <a:miter lim="800000"/>
            <a:headEnd/>
            <a:tailEnd/>
          </a:ln>
        </p:spPr>
      </p:pic>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nvGrpSpPr>
          <p:cNvPr id="4" name="Group 21"/>
          <p:cNvGrpSpPr>
            <a:grpSpLocks/>
          </p:cNvGrpSpPr>
          <p:nvPr/>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pic>
        <p:nvPicPr>
          <p:cNvPr id="1026" name="Picture 2" descr="C:\Users\Sarah.Olexsak\Downloads\2645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724" b="28490"/>
          <a:stretch/>
        </p:blipFill>
        <p:spPr bwMode="auto">
          <a:xfrm>
            <a:off x="0" y="976313"/>
            <a:ext cx="9144000" cy="4132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object - No bar">
    <p:spTree>
      <p:nvGrpSpPr>
        <p:cNvPr id="1" name=""/>
        <p:cNvGrpSpPr/>
        <p:nvPr/>
      </p:nvGrpSpPr>
      <p:grpSpPr>
        <a:xfrm>
          <a:off x="0" y="0"/>
          <a:ext cx="0" cy="0"/>
          <a:chOff x="0" y="0"/>
          <a:chExt cx="0" cy="0"/>
        </a:xfrm>
      </p:grpSpPr>
      <p:sp>
        <p:nvSpPr>
          <p:cNvPr id="5" name="Rectangle 4"/>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4" name="Content Placeholder 3"/>
          <p:cNvSpPr>
            <a:spLocks noGrp="1"/>
          </p:cNvSpPr>
          <p:nvPr>
            <p:ph sz="half" idx="2"/>
          </p:nvPr>
        </p:nvSpPr>
        <p:spPr>
          <a:xfrm>
            <a:off x="457200" y="1524000"/>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1524000"/>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5907932A-EFD5-4A6B-A09D-8D977C5E4CB3}" type="slidenum">
              <a:rPr lang="en-US"/>
              <a:pPr/>
              <a:t>‹#›</a:t>
            </a:fld>
            <a:endParaRPr lang="en-US" dirty="0"/>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7269121-56E1-4D57-877C-C2116FF1E636}" type="slidenum">
              <a:rPr lang="en-US" smtClean="0"/>
              <a:t>‹#›</a:t>
            </a:fld>
            <a:endParaRPr lang="en-US"/>
          </a:p>
        </p:txBody>
      </p:sp>
    </p:spTree>
    <p:extLst>
      <p:ext uri="{BB962C8B-B14F-4D97-AF65-F5344CB8AC3E}">
        <p14:creationId xmlns:p14="http://schemas.microsoft.com/office/powerpoint/2010/main" val="3383430752"/>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7E63A33-8271-4DD0-9C48-789913D7C115}" type="slidenum">
              <a:rPr lang="en-US" smtClean="0"/>
              <a:pPr/>
              <a:t>‹#›</a:t>
            </a:fld>
            <a:endParaRPr lang="en-US"/>
          </a:p>
        </p:txBody>
      </p:sp>
    </p:spTree>
    <p:extLst>
      <p:ext uri="{BB962C8B-B14F-4D97-AF65-F5344CB8AC3E}">
        <p14:creationId xmlns:p14="http://schemas.microsoft.com/office/powerpoint/2010/main" val="281620715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457200">
              <a:defRPr/>
            </a:pPr>
            <a:fld id="{AD08F20A-8CB6-42A8-8845-55DB96AD354B}" type="slidenum">
              <a:rPr lang="en-US" smtClean="0">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4088354085"/>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nvGrpSpPr>
          <p:cNvPr id="13" name="Group 21"/>
          <p:cNvGrpSpPr>
            <a:grpSpLocks/>
          </p:cNvGrpSpPr>
          <p:nvPr/>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1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a:bodyPr>
          <a:lstStyle/>
          <a:p>
            <a:pPr marL="342900" indent="-342900" defTabSz="457200">
              <a:lnSpc>
                <a:spcPct val="90000"/>
              </a:lnSpc>
              <a:spcBef>
                <a:spcPct val="20000"/>
              </a:spcBef>
              <a:buFont typeface="Arial" charset="0"/>
              <a:buNone/>
            </a:pPr>
            <a:r>
              <a:rPr lang="en-US" sz="1000" dirty="0" smtClean="0">
                <a:solidFill>
                  <a:schemeClr val="bg1"/>
                </a:solidFill>
                <a:cs typeface="Arial" charset="0"/>
              </a:rPr>
              <a:t>Workplace Charging Challenge /  </a:t>
            </a:r>
            <a:fld id="{4198B773-8188-4BD9-94B5-D75C4F67BDA6}" type="slidenum">
              <a:rPr lang="en-US" sz="1000">
                <a:solidFill>
                  <a:schemeClr val="bg1"/>
                </a:solidFill>
                <a:cs typeface="Arial" charset="0"/>
              </a:rPr>
              <a:pPr marL="342900" indent="-342900" defTabSz="457200">
                <a:lnSpc>
                  <a:spcPct val="90000"/>
                </a:lnSpc>
                <a:spcBef>
                  <a:spcPct val="20000"/>
                </a:spcBef>
                <a:buFont typeface="Arial" charset="0"/>
                <a:buNone/>
              </a:pPr>
              <a:t>‹#›</a:t>
            </a:fld>
            <a:endParaRPr lang="en-US" sz="1000" dirty="0">
              <a:solidFill>
                <a:schemeClr val="bg1"/>
              </a:solidFill>
              <a:cs typeface="Arial" charset="0"/>
            </a:endParaRPr>
          </a:p>
        </p:txBody>
      </p:sp>
      <p:grpSp>
        <p:nvGrpSpPr>
          <p:cNvPr id="1031"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Tree>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Lst>
  <p:transition>
    <p:fade/>
  </p:transition>
  <p:timing>
    <p:tnLst>
      <p:par>
        <p:cTn id="1" dur="indefinite" restart="never" nodeType="tmRoot"/>
      </p:par>
    </p:tnLst>
  </p:timing>
  <p:txStyles>
    <p:titleStyle>
      <a:lvl1pPr algn="l" defTabSz="457200" rtl="0" eaLnBrk="1" fontAlgn="base" hangingPunct="1">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lnSpcReduction="10000"/>
          </a:bodyPr>
          <a:lstStyle>
            <a:lvl1pPr>
              <a:buNone/>
              <a:defRPr sz="1000" baseline="0">
                <a:solidFill>
                  <a:schemeClr val="bg1"/>
                </a:solidFill>
                <a:latin typeface="Arial" pitchFamily="34" charset="0"/>
                <a:cs typeface="Arial" pitchFamily="34" charset="0"/>
              </a:defRPr>
            </a:lvl1pPr>
          </a:lstStyle>
          <a:p>
            <a:pPr marL="342900" indent="-342900" defTabSz="457200" fontAlgn="auto">
              <a:spcBef>
                <a:spcPct val="20000"/>
              </a:spcBef>
              <a:spcAft>
                <a:spcPts val="0"/>
              </a:spcAft>
              <a:buFont typeface="Arial"/>
              <a:buNone/>
              <a:defRPr/>
            </a:pPr>
            <a:r>
              <a:rPr lang="en-US" dirty="0" smtClean="0">
                <a:solidFill>
                  <a:prstClr val="white"/>
                </a:solidFill>
                <a:ea typeface="+mn-ea"/>
              </a:rPr>
              <a:t> </a:t>
            </a:r>
            <a:r>
              <a:rPr lang="en-US" sz="800" kern="1200" baseline="0" dirty="0" smtClean="0">
                <a:solidFill>
                  <a:prstClr val="white"/>
                </a:solidFill>
                <a:latin typeface="Arial" pitchFamily="34" charset="0"/>
                <a:ea typeface="ＭＳ Ｐゴシック" pitchFamily="-65" charset="-128"/>
                <a:cs typeface="Arial" pitchFamily="34" charset="0"/>
              </a:rPr>
              <a:t>Workplace Charging Challenge  </a:t>
            </a:r>
            <a:r>
              <a:rPr lang="en-US" dirty="0" smtClean="0">
                <a:solidFill>
                  <a:prstClr val="white"/>
                </a:solidFill>
                <a:ea typeface="+mn-ea"/>
              </a:rPr>
              <a:t>/  </a:t>
            </a:r>
            <a:fld id="{75D11BDA-8ABD-4599-B152-A3874967D193}" type="slidenum">
              <a:rPr lang="en-US" smtClean="0">
                <a:solidFill>
                  <a:prstClr val="white"/>
                </a:solidFill>
                <a:ea typeface="+mn-ea"/>
              </a:rPr>
              <a:pPr marL="342900" indent="-342900" defTabSz="457200" fontAlgn="auto">
                <a:spcBef>
                  <a:spcPct val="20000"/>
                </a:spcBef>
                <a:spcAft>
                  <a:spcPts val="0"/>
                </a:spcAft>
                <a:buFont typeface="Arial"/>
                <a:buNone/>
                <a:defRPr/>
              </a:pPr>
              <a:t>‹#›</a:t>
            </a:fld>
            <a:endParaRPr lang="en-US" dirty="0">
              <a:solidFill>
                <a:prstClr val="white"/>
              </a:solidFill>
              <a:ea typeface="+mn-ea"/>
            </a:endParaRPr>
          </a:p>
        </p:txBody>
      </p:sp>
      <p:grpSp>
        <p:nvGrpSpPr>
          <p:cNvPr id="2"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Tree>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6" r:id="rId9"/>
    <p:sldLayoutId id="2147484217" r:id="rId10"/>
  </p:sldLayoutIdLst>
  <p:transition>
    <p:fade/>
  </p:transition>
  <p:timing>
    <p:tnLst>
      <p:par>
        <p:cTn id="1" dur="indefinite" restart="never" nodeType="tmRoot"/>
      </p:par>
    </p:tnLst>
  </p:timing>
  <p:hf sldNum="0" hdr="0" ftr="0" dt="0"/>
  <p:txStyles>
    <p:titleStyle>
      <a:lvl1pPr algn="l" defTabSz="457200" rtl="0" eaLnBrk="1" fontAlgn="base" hangingPunct="1">
        <a:lnSpc>
          <a:spcPts val="2800"/>
        </a:lnSpc>
        <a:spcBef>
          <a:spcPct val="0"/>
        </a:spcBef>
        <a:spcAft>
          <a:spcPct val="0"/>
        </a:spcAft>
        <a:defRPr sz="2600" kern="1200">
          <a:solidFill>
            <a:srgbClr val="F2F2F2"/>
          </a:solidFill>
          <a:latin typeface="+mj-lt"/>
          <a:ea typeface="+mj-ea"/>
          <a:cs typeface="+mj-cs"/>
        </a:defRPr>
      </a:lvl1pPr>
      <a:lvl2pPr algn="l" defTabSz="457200" rtl="0" eaLnBrk="1" fontAlgn="base" hangingPunct="1">
        <a:lnSpc>
          <a:spcPts val="2800"/>
        </a:lnSpc>
        <a:spcBef>
          <a:spcPct val="0"/>
        </a:spcBef>
        <a:spcAft>
          <a:spcPct val="0"/>
        </a:spcAft>
        <a:defRPr sz="2600">
          <a:solidFill>
            <a:srgbClr val="F2F2F2"/>
          </a:solidFill>
          <a:latin typeface="Arial" charset="0"/>
        </a:defRPr>
      </a:lvl2pPr>
      <a:lvl3pPr algn="l" defTabSz="457200" rtl="0" eaLnBrk="1" fontAlgn="base" hangingPunct="1">
        <a:lnSpc>
          <a:spcPts val="2800"/>
        </a:lnSpc>
        <a:spcBef>
          <a:spcPct val="0"/>
        </a:spcBef>
        <a:spcAft>
          <a:spcPct val="0"/>
        </a:spcAft>
        <a:defRPr sz="2600">
          <a:solidFill>
            <a:srgbClr val="F2F2F2"/>
          </a:solidFill>
          <a:latin typeface="Arial" charset="0"/>
        </a:defRPr>
      </a:lvl3pPr>
      <a:lvl4pPr algn="l" defTabSz="457200" rtl="0" eaLnBrk="1" fontAlgn="base" hangingPunct="1">
        <a:lnSpc>
          <a:spcPts val="2800"/>
        </a:lnSpc>
        <a:spcBef>
          <a:spcPct val="0"/>
        </a:spcBef>
        <a:spcAft>
          <a:spcPct val="0"/>
        </a:spcAft>
        <a:defRPr sz="2600">
          <a:solidFill>
            <a:srgbClr val="F2F2F2"/>
          </a:solidFill>
          <a:latin typeface="Arial" charset="0"/>
        </a:defRPr>
      </a:lvl4pPr>
      <a:lvl5pPr algn="l" defTabSz="457200" rtl="0" eaLnBrk="1" fontAlgn="base" hangingPunct="1">
        <a:lnSpc>
          <a:spcPts val="2800"/>
        </a:lnSpc>
        <a:spcBef>
          <a:spcPct val="0"/>
        </a:spcBef>
        <a:spcAft>
          <a:spcPct val="0"/>
        </a:spcAft>
        <a:defRPr sz="2600">
          <a:solidFill>
            <a:srgbClr val="F2F2F2"/>
          </a:solidFill>
          <a:latin typeface="Arial" charset="0"/>
        </a:defRPr>
      </a:lvl5pPr>
      <a:lvl6pPr marL="457200" algn="l" defTabSz="457200" rtl="0" eaLnBrk="1" fontAlgn="base" hangingPunct="1">
        <a:lnSpc>
          <a:spcPts val="2800"/>
        </a:lnSpc>
        <a:spcBef>
          <a:spcPct val="0"/>
        </a:spcBef>
        <a:spcAft>
          <a:spcPct val="0"/>
        </a:spcAft>
        <a:defRPr sz="2600">
          <a:solidFill>
            <a:srgbClr val="F2F2F2"/>
          </a:solidFill>
          <a:latin typeface="Arial" charset="0"/>
        </a:defRPr>
      </a:lvl6pPr>
      <a:lvl7pPr marL="914400" algn="l" defTabSz="457200" rtl="0" eaLnBrk="1" fontAlgn="base" hangingPunct="1">
        <a:lnSpc>
          <a:spcPts val="2800"/>
        </a:lnSpc>
        <a:spcBef>
          <a:spcPct val="0"/>
        </a:spcBef>
        <a:spcAft>
          <a:spcPct val="0"/>
        </a:spcAft>
        <a:defRPr sz="2600">
          <a:solidFill>
            <a:srgbClr val="F2F2F2"/>
          </a:solidFill>
          <a:latin typeface="Arial" charset="0"/>
        </a:defRPr>
      </a:lvl7pPr>
      <a:lvl8pPr marL="1371600" algn="l" defTabSz="457200" rtl="0" eaLnBrk="1" fontAlgn="base" hangingPunct="1">
        <a:lnSpc>
          <a:spcPts val="2800"/>
        </a:lnSpc>
        <a:spcBef>
          <a:spcPct val="0"/>
        </a:spcBef>
        <a:spcAft>
          <a:spcPct val="0"/>
        </a:spcAft>
        <a:defRPr sz="2600">
          <a:solidFill>
            <a:srgbClr val="F2F2F2"/>
          </a:solidFill>
          <a:latin typeface="Arial" charset="0"/>
        </a:defRPr>
      </a:lvl8pPr>
      <a:lvl9pPr marL="1828800" algn="l" defTabSz="457200" rtl="0" eaLnBrk="1" fontAlgn="base" hangingPunct="1">
        <a:lnSpc>
          <a:spcPts val="2800"/>
        </a:lnSpc>
        <a:spcBef>
          <a:spcPct val="0"/>
        </a:spcBef>
        <a:spcAft>
          <a:spcPct val="0"/>
        </a:spcAft>
        <a:defRPr sz="2600">
          <a:solidFill>
            <a:srgbClr val="F2F2F2"/>
          </a:solidFill>
          <a:latin typeface="Arial"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a:bodyPr>
          <a:lstStyle/>
          <a:p>
            <a:pPr marL="342900" indent="-342900" defTabSz="457200">
              <a:lnSpc>
                <a:spcPct val="90000"/>
              </a:lnSpc>
              <a:spcBef>
                <a:spcPct val="20000"/>
              </a:spcBef>
              <a:buFont typeface="Arial" charset="0"/>
              <a:buNone/>
            </a:pPr>
            <a:r>
              <a:rPr lang="en-US" sz="1000" dirty="0" smtClean="0">
                <a:solidFill>
                  <a:schemeClr val="bg1"/>
                </a:solidFill>
                <a:cs typeface="Arial" charset="0"/>
              </a:rPr>
              <a:t>Workplace Charging Challenge /  </a:t>
            </a:r>
            <a:fld id="{4198B773-8188-4BD9-94B5-D75C4F67BDA6}" type="slidenum">
              <a:rPr lang="en-US" sz="1000">
                <a:solidFill>
                  <a:schemeClr val="bg1"/>
                </a:solidFill>
                <a:cs typeface="Arial" charset="0"/>
              </a:rPr>
              <a:pPr marL="342900" indent="-342900" defTabSz="457200">
                <a:lnSpc>
                  <a:spcPct val="90000"/>
                </a:lnSpc>
                <a:spcBef>
                  <a:spcPct val="20000"/>
                </a:spcBef>
                <a:buFont typeface="Arial" charset="0"/>
                <a:buNone/>
              </a:pPr>
              <a:t>‹#›</a:t>
            </a:fld>
            <a:endParaRPr lang="en-US" sz="1000" dirty="0">
              <a:solidFill>
                <a:schemeClr val="bg1"/>
              </a:solidFill>
              <a:cs typeface="Arial" charset="0"/>
            </a:endParaRPr>
          </a:p>
        </p:txBody>
      </p:sp>
      <p:grpSp>
        <p:nvGrpSpPr>
          <p:cNvPr id="1031"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Tree>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Lst>
  <p:transition>
    <p:fade/>
  </p:transition>
  <p:timing>
    <p:tnLst>
      <p:par>
        <p:cTn id="1" dur="indefinite" restart="never" nodeType="tmRoot"/>
      </p:par>
    </p:tnLst>
  </p:timing>
  <p:txStyles>
    <p:titleStyle>
      <a:lvl1pPr algn="l" defTabSz="457200" rtl="0" eaLnBrk="1" fontAlgn="base" hangingPunct="1">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lnSpcReduction="10000"/>
          </a:bodyPr>
          <a:lstStyle>
            <a:lvl1pPr>
              <a:buNone/>
              <a:defRPr sz="1000" baseline="0">
                <a:solidFill>
                  <a:schemeClr val="bg1"/>
                </a:solidFill>
                <a:latin typeface="Arial" pitchFamily="34" charset="0"/>
                <a:cs typeface="Arial" pitchFamily="34" charset="0"/>
              </a:defRPr>
            </a:lvl1pPr>
          </a:lstStyle>
          <a:p>
            <a:pPr marL="342900" indent="-342900" defTabSz="457200" fontAlgn="auto">
              <a:spcBef>
                <a:spcPct val="20000"/>
              </a:spcBef>
              <a:spcAft>
                <a:spcPts val="0"/>
              </a:spcAft>
              <a:buFont typeface="Arial"/>
              <a:buNone/>
              <a:defRPr/>
            </a:pPr>
            <a:r>
              <a:rPr lang="en-US" dirty="0" smtClean="0">
                <a:solidFill>
                  <a:prstClr val="white"/>
                </a:solidFill>
                <a:ea typeface="+mn-ea"/>
              </a:rPr>
              <a:t>Workplace Charging Challenge /  </a:t>
            </a:r>
            <a:fld id="{75D11BDA-8ABD-4599-B152-A3874967D193}" type="slidenum">
              <a:rPr lang="en-US" smtClean="0">
                <a:solidFill>
                  <a:prstClr val="white"/>
                </a:solidFill>
                <a:ea typeface="+mn-ea"/>
              </a:rPr>
              <a:pPr marL="342900" indent="-342900" defTabSz="457200" fontAlgn="auto">
                <a:spcBef>
                  <a:spcPct val="20000"/>
                </a:spcBef>
                <a:spcAft>
                  <a:spcPts val="0"/>
                </a:spcAft>
                <a:buFont typeface="Arial"/>
                <a:buNone/>
                <a:defRPr/>
              </a:pPr>
              <a:t>‹#›</a:t>
            </a:fld>
            <a:endParaRPr lang="en-US" dirty="0">
              <a:solidFill>
                <a:prstClr val="white"/>
              </a:solidFill>
              <a:ea typeface="+mn-ea"/>
            </a:endParaRPr>
          </a:p>
        </p:txBody>
      </p:sp>
      <p:grpSp>
        <p:nvGrpSpPr>
          <p:cNvPr id="2"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Tree>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transition>
    <p:fade/>
  </p:transition>
  <p:timing>
    <p:tnLst>
      <p:par>
        <p:cTn id="1" dur="indefinite" restart="never" nodeType="tmRoot"/>
      </p:par>
    </p:tnLst>
  </p:timing>
  <p:hf sldNum="0" hdr="0" ftr="0" dt="0"/>
  <p:txStyles>
    <p:titleStyle>
      <a:lvl1pPr algn="l" defTabSz="457200" rtl="0" eaLnBrk="1" fontAlgn="base" hangingPunct="1">
        <a:lnSpc>
          <a:spcPts val="2800"/>
        </a:lnSpc>
        <a:spcBef>
          <a:spcPct val="0"/>
        </a:spcBef>
        <a:spcAft>
          <a:spcPct val="0"/>
        </a:spcAft>
        <a:defRPr sz="2600" kern="1200">
          <a:solidFill>
            <a:srgbClr val="F2F2F2"/>
          </a:solidFill>
          <a:latin typeface="+mj-lt"/>
          <a:ea typeface="+mj-ea"/>
          <a:cs typeface="+mj-cs"/>
        </a:defRPr>
      </a:lvl1pPr>
      <a:lvl2pPr algn="l" defTabSz="457200" rtl="0" eaLnBrk="1" fontAlgn="base" hangingPunct="1">
        <a:lnSpc>
          <a:spcPts val="2800"/>
        </a:lnSpc>
        <a:spcBef>
          <a:spcPct val="0"/>
        </a:spcBef>
        <a:spcAft>
          <a:spcPct val="0"/>
        </a:spcAft>
        <a:defRPr sz="2600">
          <a:solidFill>
            <a:srgbClr val="F2F2F2"/>
          </a:solidFill>
          <a:latin typeface="Arial" charset="0"/>
        </a:defRPr>
      </a:lvl2pPr>
      <a:lvl3pPr algn="l" defTabSz="457200" rtl="0" eaLnBrk="1" fontAlgn="base" hangingPunct="1">
        <a:lnSpc>
          <a:spcPts val="2800"/>
        </a:lnSpc>
        <a:spcBef>
          <a:spcPct val="0"/>
        </a:spcBef>
        <a:spcAft>
          <a:spcPct val="0"/>
        </a:spcAft>
        <a:defRPr sz="2600">
          <a:solidFill>
            <a:srgbClr val="F2F2F2"/>
          </a:solidFill>
          <a:latin typeface="Arial" charset="0"/>
        </a:defRPr>
      </a:lvl3pPr>
      <a:lvl4pPr algn="l" defTabSz="457200" rtl="0" eaLnBrk="1" fontAlgn="base" hangingPunct="1">
        <a:lnSpc>
          <a:spcPts val="2800"/>
        </a:lnSpc>
        <a:spcBef>
          <a:spcPct val="0"/>
        </a:spcBef>
        <a:spcAft>
          <a:spcPct val="0"/>
        </a:spcAft>
        <a:defRPr sz="2600">
          <a:solidFill>
            <a:srgbClr val="F2F2F2"/>
          </a:solidFill>
          <a:latin typeface="Arial" charset="0"/>
        </a:defRPr>
      </a:lvl4pPr>
      <a:lvl5pPr algn="l" defTabSz="457200" rtl="0" eaLnBrk="1" fontAlgn="base" hangingPunct="1">
        <a:lnSpc>
          <a:spcPts val="2800"/>
        </a:lnSpc>
        <a:spcBef>
          <a:spcPct val="0"/>
        </a:spcBef>
        <a:spcAft>
          <a:spcPct val="0"/>
        </a:spcAft>
        <a:defRPr sz="2600">
          <a:solidFill>
            <a:srgbClr val="F2F2F2"/>
          </a:solidFill>
          <a:latin typeface="Arial" charset="0"/>
        </a:defRPr>
      </a:lvl5pPr>
      <a:lvl6pPr marL="457200" algn="l" defTabSz="457200" rtl="0" eaLnBrk="1" fontAlgn="base" hangingPunct="1">
        <a:lnSpc>
          <a:spcPts val="2800"/>
        </a:lnSpc>
        <a:spcBef>
          <a:spcPct val="0"/>
        </a:spcBef>
        <a:spcAft>
          <a:spcPct val="0"/>
        </a:spcAft>
        <a:defRPr sz="2600">
          <a:solidFill>
            <a:srgbClr val="F2F2F2"/>
          </a:solidFill>
          <a:latin typeface="Arial" charset="0"/>
        </a:defRPr>
      </a:lvl6pPr>
      <a:lvl7pPr marL="914400" algn="l" defTabSz="457200" rtl="0" eaLnBrk="1" fontAlgn="base" hangingPunct="1">
        <a:lnSpc>
          <a:spcPts val="2800"/>
        </a:lnSpc>
        <a:spcBef>
          <a:spcPct val="0"/>
        </a:spcBef>
        <a:spcAft>
          <a:spcPct val="0"/>
        </a:spcAft>
        <a:defRPr sz="2600">
          <a:solidFill>
            <a:srgbClr val="F2F2F2"/>
          </a:solidFill>
          <a:latin typeface="Arial" charset="0"/>
        </a:defRPr>
      </a:lvl7pPr>
      <a:lvl8pPr marL="1371600" algn="l" defTabSz="457200" rtl="0" eaLnBrk="1" fontAlgn="base" hangingPunct="1">
        <a:lnSpc>
          <a:spcPts val="2800"/>
        </a:lnSpc>
        <a:spcBef>
          <a:spcPct val="0"/>
        </a:spcBef>
        <a:spcAft>
          <a:spcPct val="0"/>
        </a:spcAft>
        <a:defRPr sz="2600">
          <a:solidFill>
            <a:srgbClr val="F2F2F2"/>
          </a:solidFill>
          <a:latin typeface="Arial" charset="0"/>
        </a:defRPr>
      </a:lvl8pPr>
      <a:lvl9pPr marL="1828800" algn="l" defTabSz="457200" rtl="0" eaLnBrk="1" fontAlgn="base" hangingPunct="1">
        <a:lnSpc>
          <a:spcPts val="2800"/>
        </a:lnSpc>
        <a:spcBef>
          <a:spcPct val="0"/>
        </a:spcBef>
        <a:spcAft>
          <a:spcPct val="0"/>
        </a:spcAft>
        <a:defRPr sz="2600">
          <a:solidFill>
            <a:srgbClr val="F2F2F2"/>
          </a:solidFill>
          <a:latin typeface="Arial"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a:bodyPr>
          <a:lstStyle/>
          <a:p>
            <a:pPr marL="342900" indent="-342900" defTabSz="457200">
              <a:lnSpc>
                <a:spcPct val="90000"/>
              </a:lnSpc>
              <a:spcBef>
                <a:spcPct val="20000"/>
              </a:spcBef>
              <a:buFont typeface="Arial" charset="0"/>
              <a:buNone/>
            </a:pPr>
            <a:r>
              <a:rPr lang="en-US" sz="1000" dirty="0" smtClean="0">
                <a:solidFill>
                  <a:schemeClr val="bg1"/>
                </a:solidFill>
                <a:cs typeface="Arial" charset="0"/>
              </a:rPr>
              <a:t>Workplace Charging Challenge /  </a:t>
            </a:r>
            <a:fld id="{4198B773-8188-4BD9-94B5-D75C4F67BDA6}" type="slidenum">
              <a:rPr lang="en-US" sz="1000">
                <a:solidFill>
                  <a:schemeClr val="bg1"/>
                </a:solidFill>
                <a:cs typeface="Arial" charset="0"/>
              </a:rPr>
              <a:pPr marL="342900" indent="-342900" defTabSz="457200">
                <a:lnSpc>
                  <a:spcPct val="90000"/>
                </a:lnSpc>
                <a:spcBef>
                  <a:spcPct val="20000"/>
                </a:spcBef>
                <a:buFont typeface="Arial" charset="0"/>
                <a:buNone/>
              </a:pPr>
              <a:t>‹#›</a:t>
            </a:fld>
            <a:endParaRPr lang="en-US" sz="1000" dirty="0">
              <a:solidFill>
                <a:schemeClr val="bg1"/>
              </a:solidFill>
              <a:cs typeface="Arial" charset="0"/>
            </a:endParaRPr>
          </a:p>
        </p:txBody>
      </p:sp>
      <p:grpSp>
        <p:nvGrpSpPr>
          <p:cNvPr id="1031"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Tree>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Lst>
  <p:transition>
    <p:fade/>
  </p:transition>
  <p:timing>
    <p:tnLst>
      <p:par>
        <p:cTn id="1" dur="indefinite" restart="never" nodeType="tmRoot"/>
      </p:par>
    </p:tnLst>
  </p:timing>
  <p:txStyles>
    <p:titleStyle>
      <a:lvl1pPr algn="l" defTabSz="457200" rtl="0" eaLnBrk="1" fontAlgn="base" hangingPunct="1">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Text Placeholder 9"/>
          <p:cNvSpPr txBox="1">
            <a:spLocks/>
          </p:cNvSpPr>
          <p:nvPr/>
        </p:nvSpPr>
        <p:spPr>
          <a:xfrm>
            <a:off x="304800" y="6616700"/>
            <a:ext cx="7112000" cy="241300"/>
          </a:xfrm>
          <a:prstGeom prst="rect">
            <a:avLst/>
          </a:prstGeom>
        </p:spPr>
        <p:txBody>
          <a:bodyPr>
            <a:normAutofit lnSpcReduction="10000"/>
          </a:bodyPr>
          <a:lstStyle>
            <a:lvl1pPr>
              <a:buNone/>
              <a:defRPr sz="1000" baseline="0">
                <a:solidFill>
                  <a:schemeClr val="bg1"/>
                </a:solidFill>
                <a:latin typeface="Arial" pitchFamily="34" charset="0"/>
                <a:cs typeface="Arial" pitchFamily="34" charset="0"/>
              </a:defRPr>
            </a:lvl1pPr>
          </a:lstStyle>
          <a:p>
            <a:pPr marL="342900" indent="-342900" defTabSz="457200" fontAlgn="auto">
              <a:spcBef>
                <a:spcPct val="20000"/>
              </a:spcBef>
              <a:spcAft>
                <a:spcPts val="0"/>
              </a:spcAft>
              <a:buFont typeface="Arial"/>
              <a:buNone/>
              <a:defRPr/>
            </a:pPr>
            <a:r>
              <a:rPr lang="en-US" dirty="0" smtClean="0">
                <a:solidFill>
                  <a:prstClr val="white"/>
                </a:solidFill>
                <a:ea typeface="+mn-ea"/>
              </a:rPr>
              <a:t>Workplace Charging Challenge /  </a:t>
            </a:r>
            <a:fld id="{75D11BDA-8ABD-4599-B152-A3874967D193}" type="slidenum">
              <a:rPr lang="en-US" smtClean="0">
                <a:solidFill>
                  <a:prstClr val="white"/>
                </a:solidFill>
                <a:ea typeface="+mn-ea"/>
              </a:rPr>
              <a:pPr marL="342900" indent="-342900" defTabSz="457200" fontAlgn="auto">
                <a:spcBef>
                  <a:spcPct val="20000"/>
                </a:spcBef>
                <a:spcAft>
                  <a:spcPts val="0"/>
                </a:spcAft>
                <a:buFont typeface="Arial"/>
                <a:buNone/>
                <a:defRPr/>
              </a:pPr>
              <a:t>‹#›</a:t>
            </a:fld>
            <a:endParaRPr lang="en-US" dirty="0">
              <a:solidFill>
                <a:prstClr val="white"/>
              </a:solidFill>
              <a:ea typeface="+mn-ea"/>
            </a:endParaRPr>
          </a:p>
        </p:txBody>
      </p:sp>
      <p:grpSp>
        <p:nvGrpSpPr>
          <p:cNvPr id="2"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Tree>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ransition>
    <p:fade/>
  </p:transition>
  <p:timing>
    <p:tnLst>
      <p:par>
        <p:cTn id="1" dur="indefinite" restart="never" nodeType="tmRoot"/>
      </p:par>
    </p:tnLst>
  </p:timing>
  <p:hf sldNum="0" hdr="0" ftr="0" dt="0"/>
  <p:txStyles>
    <p:titleStyle>
      <a:lvl1pPr algn="l" defTabSz="457200" rtl="0" eaLnBrk="1" fontAlgn="base" hangingPunct="1">
        <a:lnSpc>
          <a:spcPts val="2800"/>
        </a:lnSpc>
        <a:spcBef>
          <a:spcPct val="0"/>
        </a:spcBef>
        <a:spcAft>
          <a:spcPct val="0"/>
        </a:spcAft>
        <a:defRPr sz="2600" kern="1200">
          <a:solidFill>
            <a:srgbClr val="F2F2F2"/>
          </a:solidFill>
          <a:latin typeface="+mj-lt"/>
          <a:ea typeface="+mj-ea"/>
          <a:cs typeface="+mj-cs"/>
        </a:defRPr>
      </a:lvl1pPr>
      <a:lvl2pPr algn="l" defTabSz="457200" rtl="0" eaLnBrk="1" fontAlgn="base" hangingPunct="1">
        <a:lnSpc>
          <a:spcPts val="2800"/>
        </a:lnSpc>
        <a:spcBef>
          <a:spcPct val="0"/>
        </a:spcBef>
        <a:spcAft>
          <a:spcPct val="0"/>
        </a:spcAft>
        <a:defRPr sz="2600">
          <a:solidFill>
            <a:srgbClr val="F2F2F2"/>
          </a:solidFill>
          <a:latin typeface="Arial" charset="0"/>
        </a:defRPr>
      </a:lvl2pPr>
      <a:lvl3pPr algn="l" defTabSz="457200" rtl="0" eaLnBrk="1" fontAlgn="base" hangingPunct="1">
        <a:lnSpc>
          <a:spcPts val="2800"/>
        </a:lnSpc>
        <a:spcBef>
          <a:spcPct val="0"/>
        </a:spcBef>
        <a:spcAft>
          <a:spcPct val="0"/>
        </a:spcAft>
        <a:defRPr sz="2600">
          <a:solidFill>
            <a:srgbClr val="F2F2F2"/>
          </a:solidFill>
          <a:latin typeface="Arial" charset="0"/>
        </a:defRPr>
      </a:lvl3pPr>
      <a:lvl4pPr algn="l" defTabSz="457200" rtl="0" eaLnBrk="1" fontAlgn="base" hangingPunct="1">
        <a:lnSpc>
          <a:spcPts val="2800"/>
        </a:lnSpc>
        <a:spcBef>
          <a:spcPct val="0"/>
        </a:spcBef>
        <a:spcAft>
          <a:spcPct val="0"/>
        </a:spcAft>
        <a:defRPr sz="2600">
          <a:solidFill>
            <a:srgbClr val="F2F2F2"/>
          </a:solidFill>
          <a:latin typeface="Arial" charset="0"/>
        </a:defRPr>
      </a:lvl4pPr>
      <a:lvl5pPr algn="l" defTabSz="457200" rtl="0" eaLnBrk="1" fontAlgn="base" hangingPunct="1">
        <a:lnSpc>
          <a:spcPts val="2800"/>
        </a:lnSpc>
        <a:spcBef>
          <a:spcPct val="0"/>
        </a:spcBef>
        <a:spcAft>
          <a:spcPct val="0"/>
        </a:spcAft>
        <a:defRPr sz="2600">
          <a:solidFill>
            <a:srgbClr val="F2F2F2"/>
          </a:solidFill>
          <a:latin typeface="Arial" charset="0"/>
        </a:defRPr>
      </a:lvl5pPr>
      <a:lvl6pPr marL="457200" algn="l" defTabSz="457200" rtl="0" eaLnBrk="1" fontAlgn="base" hangingPunct="1">
        <a:lnSpc>
          <a:spcPts val="2800"/>
        </a:lnSpc>
        <a:spcBef>
          <a:spcPct val="0"/>
        </a:spcBef>
        <a:spcAft>
          <a:spcPct val="0"/>
        </a:spcAft>
        <a:defRPr sz="2600">
          <a:solidFill>
            <a:srgbClr val="F2F2F2"/>
          </a:solidFill>
          <a:latin typeface="Arial" charset="0"/>
        </a:defRPr>
      </a:lvl6pPr>
      <a:lvl7pPr marL="914400" algn="l" defTabSz="457200" rtl="0" eaLnBrk="1" fontAlgn="base" hangingPunct="1">
        <a:lnSpc>
          <a:spcPts val="2800"/>
        </a:lnSpc>
        <a:spcBef>
          <a:spcPct val="0"/>
        </a:spcBef>
        <a:spcAft>
          <a:spcPct val="0"/>
        </a:spcAft>
        <a:defRPr sz="2600">
          <a:solidFill>
            <a:srgbClr val="F2F2F2"/>
          </a:solidFill>
          <a:latin typeface="Arial" charset="0"/>
        </a:defRPr>
      </a:lvl7pPr>
      <a:lvl8pPr marL="1371600" algn="l" defTabSz="457200" rtl="0" eaLnBrk="1" fontAlgn="base" hangingPunct="1">
        <a:lnSpc>
          <a:spcPts val="2800"/>
        </a:lnSpc>
        <a:spcBef>
          <a:spcPct val="0"/>
        </a:spcBef>
        <a:spcAft>
          <a:spcPct val="0"/>
        </a:spcAft>
        <a:defRPr sz="2600">
          <a:solidFill>
            <a:srgbClr val="F2F2F2"/>
          </a:solidFill>
          <a:latin typeface="Arial" charset="0"/>
        </a:defRPr>
      </a:lvl8pPr>
      <a:lvl9pPr marL="1828800" algn="l" defTabSz="457200" rtl="0" eaLnBrk="1" fontAlgn="base" hangingPunct="1">
        <a:lnSpc>
          <a:spcPts val="2800"/>
        </a:lnSpc>
        <a:spcBef>
          <a:spcPct val="0"/>
        </a:spcBef>
        <a:spcAft>
          <a:spcPct val="0"/>
        </a:spcAft>
        <a:defRPr sz="2600">
          <a:solidFill>
            <a:srgbClr val="F2F2F2"/>
          </a:solidFill>
          <a:latin typeface="Arial"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a:bodyPr>
          <a:lstStyle/>
          <a:p>
            <a:pPr marL="342900" indent="-342900" defTabSz="457200">
              <a:lnSpc>
                <a:spcPct val="90000"/>
              </a:lnSpc>
              <a:spcBef>
                <a:spcPct val="20000"/>
              </a:spcBef>
              <a:buFont typeface="Arial" charset="0"/>
              <a:buNone/>
            </a:pPr>
            <a:r>
              <a:rPr lang="en-US" sz="1000" dirty="0" smtClean="0">
                <a:solidFill>
                  <a:schemeClr val="bg1"/>
                </a:solidFill>
                <a:cs typeface="Arial" charset="0"/>
              </a:rPr>
              <a:t>Workplace Charging Challenge /  </a:t>
            </a:r>
            <a:fld id="{4198B773-8188-4BD9-94B5-D75C4F67BDA6}" type="slidenum">
              <a:rPr lang="en-US" sz="1000">
                <a:solidFill>
                  <a:schemeClr val="bg1"/>
                </a:solidFill>
                <a:cs typeface="Arial" charset="0"/>
              </a:rPr>
              <a:pPr marL="342900" indent="-342900" defTabSz="457200">
                <a:lnSpc>
                  <a:spcPct val="90000"/>
                </a:lnSpc>
                <a:spcBef>
                  <a:spcPct val="20000"/>
                </a:spcBef>
                <a:buFont typeface="Arial" charset="0"/>
                <a:buNone/>
              </a:pPr>
              <a:t>‹#›</a:t>
            </a:fld>
            <a:endParaRPr lang="en-US" sz="1000" dirty="0">
              <a:solidFill>
                <a:schemeClr val="bg1"/>
              </a:solidFill>
              <a:cs typeface="Arial" charset="0"/>
            </a:endParaRPr>
          </a:p>
        </p:txBody>
      </p:sp>
      <p:grpSp>
        <p:nvGrpSpPr>
          <p:cNvPr id="1031"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Tree>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Lst>
  <p:transition>
    <p:fade/>
  </p:transition>
  <p:timing>
    <p:tnLst>
      <p:par>
        <p:cTn id="1" dur="indefinite" restart="never" nodeType="tmRoot"/>
      </p:par>
    </p:tnLst>
  </p:timing>
  <p:txStyles>
    <p:titleStyle>
      <a:lvl1pPr algn="l" defTabSz="457200" rtl="0" eaLnBrk="1" fontAlgn="base" hangingPunct="1">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lnSpcReduction="10000"/>
          </a:bodyPr>
          <a:lstStyle>
            <a:lvl1pPr>
              <a:buNone/>
              <a:defRPr sz="1000" baseline="0">
                <a:solidFill>
                  <a:schemeClr val="bg1"/>
                </a:solidFill>
                <a:latin typeface="Arial" pitchFamily="34" charset="0"/>
                <a:cs typeface="Arial" pitchFamily="34" charset="0"/>
              </a:defRPr>
            </a:lvl1pPr>
          </a:lstStyle>
          <a:p>
            <a:pPr marL="342900" indent="-342900" defTabSz="457200" fontAlgn="auto">
              <a:spcBef>
                <a:spcPct val="20000"/>
              </a:spcBef>
              <a:spcAft>
                <a:spcPts val="0"/>
              </a:spcAft>
              <a:buFont typeface="Arial"/>
              <a:buNone/>
              <a:defRPr/>
            </a:pPr>
            <a:r>
              <a:rPr lang="en-US" dirty="0" smtClean="0">
                <a:solidFill>
                  <a:prstClr val="white"/>
                </a:solidFill>
                <a:ea typeface="+mn-ea"/>
              </a:rPr>
              <a:t>Workplace Charging Challenge</a:t>
            </a:r>
            <a:r>
              <a:rPr lang="en-US" baseline="0" dirty="0" smtClean="0">
                <a:solidFill>
                  <a:prstClr val="white"/>
                </a:solidFill>
                <a:ea typeface="+mn-ea"/>
              </a:rPr>
              <a:t> </a:t>
            </a:r>
            <a:r>
              <a:rPr lang="en-US" dirty="0" smtClean="0">
                <a:solidFill>
                  <a:prstClr val="white"/>
                </a:solidFill>
                <a:ea typeface="+mn-ea"/>
              </a:rPr>
              <a:t>/  </a:t>
            </a:r>
            <a:fld id="{75D11BDA-8ABD-4599-B152-A3874967D193}" type="slidenum">
              <a:rPr lang="en-US" smtClean="0">
                <a:solidFill>
                  <a:prstClr val="white"/>
                </a:solidFill>
                <a:ea typeface="+mn-ea"/>
              </a:rPr>
              <a:pPr marL="342900" indent="-342900" defTabSz="457200" fontAlgn="auto">
                <a:spcBef>
                  <a:spcPct val="20000"/>
                </a:spcBef>
                <a:spcAft>
                  <a:spcPts val="0"/>
                </a:spcAft>
                <a:buFont typeface="Arial"/>
                <a:buNone/>
                <a:defRPr/>
              </a:pPr>
              <a:t>‹#›</a:t>
            </a:fld>
            <a:endParaRPr lang="en-US" dirty="0">
              <a:solidFill>
                <a:prstClr val="white"/>
              </a:solidFill>
              <a:ea typeface="+mn-ea"/>
            </a:endParaRPr>
          </a:p>
        </p:txBody>
      </p:sp>
      <p:grpSp>
        <p:nvGrpSpPr>
          <p:cNvPr id="2"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Tree>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transition>
    <p:fade/>
  </p:transition>
  <p:timing>
    <p:tnLst>
      <p:par>
        <p:cTn id="1" dur="indefinite" restart="never" nodeType="tmRoot"/>
      </p:par>
    </p:tnLst>
  </p:timing>
  <p:hf sldNum="0" hdr="0" ftr="0" dt="0"/>
  <p:txStyles>
    <p:titleStyle>
      <a:lvl1pPr algn="l" defTabSz="457200" rtl="0" eaLnBrk="1" fontAlgn="base" hangingPunct="1">
        <a:lnSpc>
          <a:spcPts val="2800"/>
        </a:lnSpc>
        <a:spcBef>
          <a:spcPct val="0"/>
        </a:spcBef>
        <a:spcAft>
          <a:spcPct val="0"/>
        </a:spcAft>
        <a:defRPr sz="2600" kern="1200">
          <a:solidFill>
            <a:srgbClr val="F2F2F2"/>
          </a:solidFill>
          <a:latin typeface="+mj-lt"/>
          <a:ea typeface="+mj-ea"/>
          <a:cs typeface="+mj-cs"/>
        </a:defRPr>
      </a:lvl1pPr>
      <a:lvl2pPr algn="l" defTabSz="457200" rtl="0" eaLnBrk="1" fontAlgn="base" hangingPunct="1">
        <a:lnSpc>
          <a:spcPts val="2800"/>
        </a:lnSpc>
        <a:spcBef>
          <a:spcPct val="0"/>
        </a:spcBef>
        <a:spcAft>
          <a:spcPct val="0"/>
        </a:spcAft>
        <a:defRPr sz="2600">
          <a:solidFill>
            <a:srgbClr val="F2F2F2"/>
          </a:solidFill>
          <a:latin typeface="Arial" charset="0"/>
        </a:defRPr>
      </a:lvl2pPr>
      <a:lvl3pPr algn="l" defTabSz="457200" rtl="0" eaLnBrk="1" fontAlgn="base" hangingPunct="1">
        <a:lnSpc>
          <a:spcPts val="2800"/>
        </a:lnSpc>
        <a:spcBef>
          <a:spcPct val="0"/>
        </a:spcBef>
        <a:spcAft>
          <a:spcPct val="0"/>
        </a:spcAft>
        <a:defRPr sz="2600">
          <a:solidFill>
            <a:srgbClr val="F2F2F2"/>
          </a:solidFill>
          <a:latin typeface="Arial" charset="0"/>
        </a:defRPr>
      </a:lvl3pPr>
      <a:lvl4pPr algn="l" defTabSz="457200" rtl="0" eaLnBrk="1" fontAlgn="base" hangingPunct="1">
        <a:lnSpc>
          <a:spcPts val="2800"/>
        </a:lnSpc>
        <a:spcBef>
          <a:spcPct val="0"/>
        </a:spcBef>
        <a:spcAft>
          <a:spcPct val="0"/>
        </a:spcAft>
        <a:defRPr sz="2600">
          <a:solidFill>
            <a:srgbClr val="F2F2F2"/>
          </a:solidFill>
          <a:latin typeface="Arial" charset="0"/>
        </a:defRPr>
      </a:lvl4pPr>
      <a:lvl5pPr algn="l" defTabSz="457200" rtl="0" eaLnBrk="1" fontAlgn="base" hangingPunct="1">
        <a:lnSpc>
          <a:spcPts val="2800"/>
        </a:lnSpc>
        <a:spcBef>
          <a:spcPct val="0"/>
        </a:spcBef>
        <a:spcAft>
          <a:spcPct val="0"/>
        </a:spcAft>
        <a:defRPr sz="2600">
          <a:solidFill>
            <a:srgbClr val="F2F2F2"/>
          </a:solidFill>
          <a:latin typeface="Arial" charset="0"/>
        </a:defRPr>
      </a:lvl5pPr>
      <a:lvl6pPr marL="457200" algn="l" defTabSz="457200" rtl="0" eaLnBrk="1" fontAlgn="base" hangingPunct="1">
        <a:lnSpc>
          <a:spcPts val="2800"/>
        </a:lnSpc>
        <a:spcBef>
          <a:spcPct val="0"/>
        </a:spcBef>
        <a:spcAft>
          <a:spcPct val="0"/>
        </a:spcAft>
        <a:defRPr sz="2600">
          <a:solidFill>
            <a:srgbClr val="F2F2F2"/>
          </a:solidFill>
          <a:latin typeface="Arial" charset="0"/>
        </a:defRPr>
      </a:lvl6pPr>
      <a:lvl7pPr marL="914400" algn="l" defTabSz="457200" rtl="0" eaLnBrk="1" fontAlgn="base" hangingPunct="1">
        <a:lnSpc>
          <a:spcPts val="2800"/>
        </a:lnSpc>
        <a:spcBef>
          <a:spcPct val="0"/>
        </a:spcBef>
        <a:spcAft>
          <a:spcPct val="0"/>
        </a:spcAft>
        <a:defRPr sz="2600">
          <a:solidFill>
            <a:srgbClr val="F2F2F2"/>
          </a:solidFill>
          <a:latin typeface="Arial" charset="0"/>
        </a:defRPr>
      </a:lvl7pPr>
      <a:lvl8pPr marL="1371600" algn="l" defTabSz="457200" rtl="0" eaLnBrk="1" fontAlgn="base" hangingPunct="1">
        <a:lnSpc>
          <a:spcPts val="2800"/>
        </a:lnSpc>
        <a:spcBef>
          <a:spcPct val="0"/>
        </a:spcBef>
        <a:spcAft>
          <a:spcPct val="0"/>
        </a:spcAft>
        <a:defRPr sz="2600">
          <a:solidFill>
            <a:srgbClr val="F2F2F2"/>
          </a:solidFill>
          <a:latin typeface="Arial" charset="0"/>
        </a:defRPr>
      </a:lvl8pPr>
      <a:lvl9pPr marL="1828800" algn="l" defTabSz="457200" rtl="0" eaLnBrk="1" fontAlgn="base" hangingPunct="1">
        <a:lnSpc>
          <a:spcPts val="2800"/>
        </a:lnSpc>
        <a:spcBef>
          <a:spcPct val="0"/>
        </a:spcBef>
        <a:spcAft>
          <a:spcPct val="0"/>
        </a:spcAft>
        <a:defRPr sz="2600">
          <a:solidFill>
            <a:srgbClr val="F2F2F2"/>
          </a:solidFill>
          <a:latin typeface="Arial"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a:bodyPr>
          <a:lstStyle/>
          <a:p>
            <a:pPr marL="342900" indent="-342900" defTabSz="457200">
              <a:lnSpc>
                <a:spcPct val="90000"/>
              </a:lnSpc>
              <a:spcBef>
                <a:spcPct val="20000"/>
              </a:spcBef>
              <a:buFont typeface="Arial" charset="0"/>
              <a:buNone/>
            </a:pPr>
            <a:r>
              <a:rPr lang="en-US" sz="1000" dirty="0" smtClean="0">
                <a:solidFill>
                  <a:schemeClr val="bg1"/>
                </a:solidFill>
                <a:cs typeface="Arial" charset="0"/>
              </a:rPr>
              <a:t>Workplace Charging Challenge /  </a:t>
            </a:r>
            <a:fld id="{4198B773-8188-4BD9-94B5-D75C4F67BDA6}" type="slidenum">
              <a:rPr lang="en-US" sz="1000">
                <a:solidFill>
                  <a:schemeClr val="bg1"/>
                </a:solidFill>
                <a:cs typeface="Arial" charset="0"/>
              </a:rPr>
              <a:pPr marL="342900" indent="-342900" defTabSz="457200">
                <a:lnSpc>
                  <a:spcPct val="90000"/>
                </a:lnSpc>
                <a:spcBef>
                  <a:spcPct val="20000"/>
                </a:spcBef>
                <a:buFont typeface="Arial" charset="0"/>
                <a:buNone/>
              </a:pPr>
              <a:t>‹#›</a:t>
            </a:fld>
            <a:endParaRPr lang="en-US" sz="1000" dirty="0">
              <a:solidFill>
                <a:schemeClr val="bg1"/>
              </a:solidFill>
              <a:cs typeface="Arial" charset="0"/>
            </a:endParaRPr>
          </a:p>
        </p:txBody>
      </p:sp>
      <p:grpSp>
        <p:nvGrpSpPr>
          <p:cNvPr id="1031"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Tree>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Lst>
  <p:transition>
    <p:fade/>
  </p:transition>
  <p:timing>
    <p:tnLst>
      <p:par>
        <p:cTn id="1" dur="indefinite" restart="never" nodeType="tmRoot"/>
      </p:par>
    </p:tnLst>
  </p:timing>
  <p:txStyles>
    <p:titleStyle>
      <a:lvl1pPr algn="l" defTabSz="457200" rtl="0" eaLnBrk="1" fontAlgn="base" hangingPunct="1">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lnSpcReduction="10000"/>
          </a:bodyPr>
          <a:lstStyle>
            <a:lvl1pPr>
              <a:buNone/>
              <a:defRPr sz="1000" baseline="0">
                <a:solidFill>
                  <a:schemeClr val="bg1"/>
                </a:solidFill>
                <a:latin typeface="Arial" pitchFamily="34" charset="0"/>
                <a:cs typeface="Arial" pitchFamily="34" charset="0"/>
              </a:defRPr>
            </a:lvl1pPr>
          </a:lstStyle>
          <a:p>
            <a:pPr marL="342900" indent="-342900" defTabSz="457200" fontAlgn="auto">
              <a:spcBef>
                <a:spcPct val="20000"/>
              </a:spcBef>
              <a:spcAft>
                <a:spcPts val="0"/>
              </a:spcAft>
              <a:buFont typeface="Arial"/>
              <a:buNone/>
              <a:defRPr/>
            </a:pPr>
            <a:r>
              <a:rPr lang="en-US" dirty="0" smtClean="0">
                <a:solidFill>
                  <a:prstClr val="white"/>
                </a:solidFill>
                <a:ea typeface="+mn-ea"/>
              </a:rPr>
              <a:t>Workplace Charging Challenge /  </a:t>
            </a:r>
            <a:fld id="{75D11BDA-8ABD-4599-B152-A3874967D193}" type="slidenum">
              <a:rPr lang="en-US" smtClean="0">
                <a:solidFill>
                  <a:prstClr val="white"/>
                </a:solidFill>
                <a:ea typeface="+mn-ea"/>
              </a:rPr>
              <a:pPr marL="342900" indent="-342900" defTabSz="457200" fontAlgn="auto">
                <a:spcBef>
                  <a:spcPct val="20000"/>
                </a:spcBef>
                <a:spcAft>
                  <a:spcPts val="0"/>
                </a:spcAft>
                <a:buFont typeface="Arial"/>
                <a:buNone/>
                <a:defRPr/>
              </a:pPr>
              <a:t>‹#›</a:t>
            </a:fld>
            <a:endParaRPr lang="en-US" dirty="0">
              <a:solidFill>
                <a:prstClr val="white"/>
              </a:solidFill>
              <a:ea typeface="+mn-ea"/>
            </a:endParaRPr>
          </a:p>
        </p:txBody>
      </p:sp>
      <p:grpSp>
        <p:nvGrpSpPr>
          <p:cNvPr id="2"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Tree>
  </p:cSld>
  <p:clrMap bg1="lt1" tx1="dk1" bg2="lt2" tx2="dk2" accent1="accent1" accent2="accent2" accent3="accent3" accent4="accent4" accent5="accent5" accent6="accent6" hlink="hlink" folHlink="fol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Lst>
  <p:transition>
    <p:fade/>
  </p:transition>
  <p:timing>
    <p:tnLst>
      <p:par>
        <p:cTn id="1" dur="indefinite" restart="never" nodeType="tmRoot"/>
      </p:par>
    </p:tnLst>
  </p:timing>
  <p:hf sldNum="0" hdr="0" ftr="0" dt="0"/>
  <p:txStyles>
    <p:titleStyle>
      <a:lvl1pPr algn="l" defTabSz="457200" rtl="0" eaLnBrk="1" fontAlgn="base" hangingPunct="1">
        <a:lnSpc>
          <a:spcPts val="2800"/>
        </a:lnSpc>
        <a:spcBef>
          <a:spcPct val="0"/>
        </a:spcBef>
        <a:spcAft>
          <a:spcPct val="0"/>
        </a:spcAft>
        <a:defRPr sz="2600" kern="1200">
          <a:solidFill>
            <a:srgbClr val="F2F2F2"/>
          </a:solidFill>
          <a:latin typeface="+mj-lt"/>
          <a:ea typeface="+mj-ea"/>
          <a:cs typeface="+mj-cs"/>
        </a:defRPr>
      </a:lvl1pPr>
      <a:lvl2pPr algn="l" defTabSz="457200" rtl="0" eaLnBrk="1" fontAlgn="base" hangingPunct="1">
        <a:lnSpc>
          <a:spcPts val="2800"/>
        </a:lnSpc>
        <a:spcBef>
          <a:spcPct val="0"/>
        </a:spcBef>
        <a:spcAft>
          <a:spcPct val="0"/>
        </a:spcAft>
        <a:defRPr sz="2600">
          <a:solidFill>
            <a:srgbClr val="F2F2F2"/>
          </a:solidFill>
          <a:latin typeface="Arial" charset="0"/>
        </a:defRPr>
      </a:lvl2pPr>
      <a:lvl3pPr algn="l" defTabSz="457200" rtl="0" eaLnBrk="1" fontAlgn="base" hangingPunct="1">
        <a:lnSpc>
          <a:spcPts val="2800"/>
        </a:lnSpc>
        <a:spcBef>
          <a:spcPct val="0"/>
        </a:spcBef>
        <a:spcAft>
          <a:spcPct val="0"/>
        </a:spcAft>
        <a:defRPr sz="2600">
          <a:solidFill>
            <a:srgbClr val="F2F2F2"/>
          </a:solidFill>
          <a:latin typeface="Arial" charset="0"/>
        </a:defRPr>
      </a:lvl3pPr>
      <a:lvl4pPr algn="l" defTabSz="457200" rtl="0" eaLnBrk="1" fontAlgn="base" hangingPunct="1">
        <a:lnSpc>
          <a:spcPts val="2800"/>
        </a:lnSpc>
        <a:spcBef>
          <a:spcPct val="0"/>
        </a:spcBef>
        <a:spcAft>
          <a:spcPct val="0"/>
        </a:spcAft>
        <a:defRPr sz="2600">
          <a:solidFill>
            <a:srgbClr val="F2F2F2"/>
          </a:solidFill>
          <a:latin typeface="Arial" charset="0"/>
        </a:defRPr>
      </a:lvl4pPr>
      <a:lvl5pPr algn="l" defTabSz="457200" rtl="0" eaLnBrk="1" fontAlgn="base" hangingPunct="1">
        <a:lnSpc>
          <a:spcPts val="2800"/>
        </a:lnSpc>
        <a:spcBef>
          <a:spcPct val="0"/>
        </a:spcBef>
        <a:spcAft>
          <a:spcPct val="0"/>
        </a:spcAft>
        <a:defRPr sz="2600">
          <a:solidFill>
            <a:srgbClr val="F2F2F2"/>
          </a:solidFill>
          <a:latin typeface="Arial" charset="0"/>
        </a:defRPr>
      </a:lvl5pPr>
      <a:lvl6pPr marL="457200" algn="l" defTabSz="457200" rtl="0" eaLnBrk="1" fontAlgn="base" hangingPunct="1">
        <a:lnSpc>
          <a:spcPts val="2800"/>
        </a:lnSpc>
        <a:spcBef>
          <a:spcPct val="0"/>
        </a:spcBef>
        <a:spcAft>
          <a:spcPct val="0"/>
        </a:spcAft>
        <a:defRPr sz="2600">
          <a:solidFill>
            <a:srgbClr val="F2F2F2"/>
          </a:solidFill>
          <a:latin typeface="Arial" charset="0"/>
        </a:defRPr>
      </a:lvl6pPr>
      <a:lvl7pPr marL="914400" algn="l" defTabSz="457200" rtl="0" eaLnBrk="1" fontAlgn="base" hangingPunct="1">
        <a:lnSpc>
          <a:spcPts val="2800"/>
        </a:lnSpc>
        <a:spcBef>
          <a:spcPct val="0"/>
        </a:spcBef>
        <a:spcAft>
          <a:spcPct val="0"/>
        </a:spcAft>
        <a:defRPr sz="2600">
          <a:solidFill>
            <a:srgbClr val="F2F2F2"/>
          </a:solidFill>
          <a:latin typeface="Arial" charset="0"/>
        </a:defRPr>
      </a:lvl7pPr>
      <a:lvl8pPr marL="1371600" algn="l" defTabSz="457200" rtl="0" eaLnBrk="1" fontAlgn="base" hangingPunct="1">
        <a:lnSpc>
          <a:spcPts val="2800"/>
        </a:lnSpc>
        <a:spcBef>
          <a:spcPct val="0"/>
        </a:spcBef>
        <a:spcAft>
          <a:spcPct val="0"/>
        </a:spcAft>
        <a:defRPr sz="2600">
          <a:solidFill>
            <a:srgbClr val="F2F2F2"/>
          </a:solidFill>
          <a:latin typeface="Arial" charset="0"/>
        </a:defRPr>
      </a:lvl8pPr>
      <a:lvl9pPr marL="1828800" algn="l" defTabSz="457200" rtl="0" eaLnBrk="1" fontAlgn="base" hangingPunct="1">
        <a:lnSpc>
          <a:spcPts val="2800"/>
        </a:lnSpc>
        <a:spcBef>
          <a:spcPct val="0"/>
        </a:spcBef>
        <a:spcAft>
          <a:spcPct val="0"/>
        </a:spcAft>
        <a:defRPr sz="2600">
          <a:solidFill>
            <a:srgbClr val="F2F2F2"/>
          </a:solidFill>
          <a:latin typeface="Arial"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a:bodyPr>
          <a:lstStyle/>
          <a:p>
            <a:pPr marL="342900" indent="-342900" defTabSz="457200">
              <a:lnSpc>
                <a:spcPct val="90000"/>
              </a:lnSpc>
              <a:spcBef>
                <a:spcPct val="20000"/>
              </a:spcBef>
              <a:buFont typeface="Arial" charset="0"/>
              <a:buNone/>
            </a:pPr>
            <a:r>
              <a:rPr lang="en-US" sz="1000" dirty="0" smtClean="0">
                <a:solidFill>
                  <a:schemeClr val="bg1"/>
                </a:solidFill>
                <a:cs typeface="Arial" charset="0"/>
              </a:rPr>
              <a:t>Organization Name/  </a:t>
            </a:r>
            <a:fld id="{4198B773-8188-4BD9-94B5-D75C4F67BDA6}" type="slidenum">
              <a:rPr lang="en-US" sz="1000">
                <a:solidFill>
                  <a:schemeClr val="bg1"/>
                </a:solidFill>
                <a:cs typeface="Arial" charset="0"/>
              </a:rPr>
              <a:pPr marL="342900" indent="-342900" defTabSz="457200">
                <a:lnSpc>
                  <a:spcPct val="90000"/>
                </a:lnSpc>
                <a:spcBef>
                  <a:spcPct val="20000"/>
                </a:spcBef>
                <a:buFont typeface="Arial" charset="0"/>
                <a:buNone/>
              </a:pPr>
              <a:t>‹#›</a:t>
            </a:fld>
            <a:endParaRPr lang="en-US" sz="1000" dirty="0">
              <a:solidFill>
                <a:schemeClr val="bg1"/>
              </a:solidFill>
              <a:cs typeface="Arial" charset="0"/>
            </a:endParaRPr>
          </a:p>
        </p:txBody>
      </p:sp>
      <p:grpSp>
        <p:nvGrpSpPr>
          <p:cNvPr id="1031"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grpSp>
    </p:spTree>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Lst>
  <p:transition>
    <p:fade/>
  </p:transition>
  <p:timing>
    <p:tnLst>
      <p:par>
        <p:cTn id="1" dur="indefinite" restart="never" nodeType="tmRoot"/>
      </p:par>
    </p:tnLst>
  </p:timing>
  <p:txStyles>
    <p:titleStyle>
      <a:lvl1pPr algn="l" defTabSz="457200" rtl="0" eaLnBrk="1" fontAlgn="base" hangingPunct="1">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eaLnBrk="1" fontAlgn="base" hangingPunct="1">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6.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jpe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11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15.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8.xml"/><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111.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5.jpeg"/><Relationship Id="rId7" Type="http://schemas.openxmlformats.org/officeDocument/2006/relationships/diagramColors" Target="../diagrams/colors6.xml"/><Relationship Id="rId2" Type="http://schemas.openxmlformats.org/officeDocument/2006/relationships/notesSlide" Target="../notesSlides/notesSlide20.xml"/><Relationship Id="rId1" Type="http://schemas.openxmlformats.org/officeDocument/2006/relationships/slideLayout" Target="../slideLayouts/slideLayout119.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11.xml"/><Relationship Id="rId6" Type="http://schemas.microsoft.com/office/2007/relationships/hdphoto" Target="../media/hdphoto1.wdp"/><Relationship Id="rId5" Type="http://schemas.openxmlformats.org/officeDocument/2006/relationships/image" Target="../media/image38.jpe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hyperlink" Target="http://www.electricvehicles.energy.gov/" TargetMode="External"/><Relationship Id="rId2" Type="http://schemas.openxmlformats.org/officeDocument/2006/relationships/notesSlide" Target="../notesSlides/notesSlide22.xml"/><Relationship Id="rId1" Type="http://schemas.openxmlformats.org/officeDocument/2006/relationships/slideLayout" Target="../slideLayouts/slideLayout115.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1.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gif"/><Relationship Id="rId4" Type="http://schemas.openxmlformats.org/officeDocument/2006/relationships/diagramLayout" Target="../diagrams/layout1.xml"/><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11.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0"/>
          <p:cNvSpPr>
            <a:spLocks noGrp="1"/>
          </p:cNvSpPr>
          <p:nvPr>
            <p:ph type="ctrTitle"/>
          </p:nvPr>
        </p:nvSpPr>
        <p:spPr>
          <a:xfrm>
            <a:off x="0" y="0"/>
            <a:ext cx="6083820" cy="990600"/>
          </a:xfrm>
        </p:spPr>
        <p:txBody>
          <a:bodyPr>
            <a:normAutofit/>
          </a:bodyPr>
          <a:lstStyle/>
          <a:p>
            <a:r>
              <a:rPr lang="en-US" sz="3200" dirty="0" smtClean="0">
                <a:solidFill>
                  <a:schemeClr val="bg1"/>
                </a:solidFill>
                <a:latin typeface="+mj-lt"/>
              </a:rPr>
              <a:t>Organization Name</a:t>
            </a:r>
          </a:p>
        </p:txBody>
      </p:sp>
      <p:sp>
        <p:nvSpPr>
          <p:cNvPr id="3075" name="Subtitle 11"/>
          <p:cNvSpPr>
            <a:spLocks noGrp="1"/>
          </p:cNvSpPr>
          <p:nvPr>
            <p:ph type="subTitle" idx="1"/>
          </p:nvPr>
        </p:nvSpPr>
        <p:spPr>
          <a:xfrm>
            <a:off x="304800" y="5486400"/>
            <a:ext cx="4382300" cy="1175040"/>
          </a:xfrm>
        </p:spPr>
        <p:txBody>
          <a:bodyPr/>
          <a:lstStyle/>
          <a:p>
            <a:r>
              <a:rPr lang="en-US" dirty="0" smtClean="0">
                <a:solidFill>
                  <a:schemeClr val="tx1">
                    <a:lumMod val="75000"/>
                    <a:lumOff val="25000"/>
                  </a:schemeClr>
                </a:solidFill>
              </a:rPr>
              <a:t>Workplace Charging Challenge</a:t>
            </a:r>
          </a:p>
        </p:txBody>
      </p:sp>
      <p:sp>
        <p:nvSpPr>
          <p:cNvPr id="13" name="Text Placeholder 12"/>
          <p:cNvSpPr>
            <a:spLocks noGrp="1"/>
          </p:cNvSpPr>
          <p:nvPr>
            <p:ph type="body" sz="quarter" idx="10"/>
          </p:nvPr>
        </p:nvSpPr>
        <p:spPr>
          <a:xfrm>
            <a:off x="5715000" y="5562600"/>
            <a:ext cx="3082300" cy="331125"/>
          </a:xfrm>
        </p:spPr>
        <p:txBody>
          <a:bodyPr>
            <a:normAutofit lnSpcReduction="10000"/>
          </a:bodyPr>
          <a:lstStyle/>
          <a:p>
            <a:r>
              <a:rPr lang="en-US" dirty="0" smtClean="0">
                <a:solidFill>
                  <a:schemeClr val="tx1">
                    <a:lumMod val="75000"/>
                    <a:lumOff val="25000"/>
                  </a:schemeClr>
                </a:solidFill>
                <a:latin typeface="Arial Narrow" pitchFamily="34" charset="0"/>
              </a:rPr>
              <a:t>Presenter</a:t>
            </a:r>
          </a:p>
          <a:p>
            <a:endParaRPr lang="en-US" dirty="0"/>
          </a:p>
        </p:txBody>
      </p:sp>
      <p:sp>
        <p:nvSpPr>
          <p:cNvPr id="3077" name="Text Placeholder 13"/>
          <p:cNvSpPr>
            <a:spLocks noGrp="1"/>
          </p:cNvSpPr>
          <p:nvPr>
            <p:ph type="body" sz="quarter" idx="12"/>
          </p:nvPr>
        </p:nvSpPr>
        <p:spPr>
          <a:xfrm>
            <a:off x="5791200" y="5867400"/>
            <a:ext cx="3058510" cy="734900"/>
          </a:xfrm>
        </p:spPr>
        <p:txBody>
          <a:bodyPr/>
          <a:lstStyle/>
          <a:p>
            <a:r>
              <a:rPr lang="en-US" sz="1600" dirty="0" smtClean="0">
                <a:solidFill>
                  <a:schemeClr val="tx1">
                    <a:lumMod val="75000"/>
                    <a:lumOff val="25000"/>
                  </a:schemeClr>
                </a:solidFill>
              </a:rPr>
              <a:t>Title</a:t>
            </a:r>
          </a:p>
          <a:p>
            <a:r>
              <a:rPr lang="en-US" sz="1600" dirty="0" smtClean="0">
                <a:solidFill>
                  <a:schemeClr val="tx1">
                    <a:lumMod val="75000"/>
                    <a:lumOff val="25000"/>
                  </a:schemeClr>
                </a:solidFill>
              </a:rPr>
              <a:t>E-mail</a:t>
            </a:r>
          </a:p>
          <a:p>
            <a:endParaRPr lang="en-US" dirty="0" smtClean="0"/>
          </a:p>
        </p:txBody>
      </p:sp>
      <p:sp>
        <p:nvSpPr>
          <p:cNvPr id="6" name="Text Placeholder 5"/>
          <p:cNvSpPr>
            <a:spLocks noGrp="1"/>
          </p:cNvSpPr>
          <p:nvPr>
            <p:ph type="body" sz="quarter" idx="13"/>
          </p:nvPr>
        </p:nvSpPr>
        <p:spPr>
          <a:xfrm>
            <a:off x="381000" y="5943600"/>
            <a:ext cx="2727500" cy="423088"/>
          </a:xfrm>
        </p:spPr>
        <p:txBody>
          <a:bodyPr>
            <a:noAutofit/>
          </a:bodyPr>
          <a:lstStyle/>
          <a:p>
            <a:r>
              <a:rPr lang="en-US" sz="1600" dirty="0" smtClean="0">
                <a:solidFill>
                  <a:schemeClr val="tx1">
                    <a:lumMod val="75000"/>
                    <a:lumOff val="25000"/>
                  </a:schemeClr>
                </a:solidFill>
              </a:rPr>
              <a:t>Ambassador Organization</a:t>
            </a:r>
          </a:p>
          <a:p>
            <a:r>
              <a:rPr lang="en-US" sz="1600" dirty="0" smtClean="0">
                <a:solidFill>
                  <a:schemeClr val="tx1">
                    <a:lumMod val="75000"/>
                    <a:lumOff val="25000"/>
                  </a:schemeClr>
                </a:solidFill>
              </a:rPr>
              <a:t>Date</a:t>
            </a:r>
          </a:p>
          <a:p>
            <a:endParaRPr lang="en-US" sz="16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Sarah.Olexsak\Downloads\2646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5" t="1786" r="3956" b="1059"/>
          <a:stretch/>
        </p:blipFill>
        <p:spPr bwMode="auto">
          <a:xfrm>
            <a:off x="457199" y="1249680"/>
            <a:ext cx="6241519" cy="4507018"/>
          </a:xfrm>
          <a:prstGeom prst="rect">
            <a:avLst/>
          </a:prstGeom>
          <a:noFill/>
          <a:extLst>
            <a:ext uri="{909E8E84-426E-40DD-AFC4-6F175D3DCCD1}">
              <a14:hiddenFill xmlns:a14="http://schemas.microsoft.com/office/drawing/2010/main">
                <a:solidFill>
                  <a:srgbClr val="FFFFFF"/>
                </a:solidFill>
              </a14:hiddenFill>
            </a:ext>
          </a:extLst>
        </p:spPr>
      </p:pic>
      <p:sp>
        <p:nvSpPr>
          <p:cNvPr id="47107" name="Title 4"/>
          <p:cNvSpPr>
            <a:spLocks noGrp="1"/>
          </p:cNvSpPr>
          <p:nvPr>
            <p:ph type="title"/>
          </p:nvPr>
        </p:nvSpPr>
        <p:spPr>
          <a:xfrm>
            <a:off x="0" y="0"/>
            <a:ext cx="7289799" cy="990600"/>
          </a:xfrm>
        </p:spPr>
        <p:txBody>
          <a:bodyPr>
            <a:normAutofit/>
          </a:bodyPr>
          <a:lstStyle/>
          <a:p>
            <a:pPr algn="l"/>
            <a:r>
              <a:rPr lang="en-US" sz="3200" dirty="0" smtClean="0">
                <a:solidFill>
                  <a:schemeClr val="bg1"/>
                </a:solidFill>
                <a:ea typeface="ＭＳ Ｐゴシック" pitchFamily="-65" charset="-128"/>
              </a:rPr>
              <a:t>Incentivizes Employees</a:t>
            </a:r>
          </a:p>
        </p:txBody>
      </p:sp>
      <p:sp>
        <p:nvSpPr>
          <p:cNvPr id="7" name="TextBox 6"/>
          <p:cNvSpPr txBox="1"/>
          <p:nvPr/>
        </p:nvSpPr>
        <p:spPr>
          <a:xfrm>
            <a:off x="228600" y="1524000"/>
            <a:ext cx="4648200" cy="47244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effectLst/>
              <a:uLnTx/>
              <a:uFillTx/>
              <a:latin typeface="Arial Narrow"/>
              <a:ea typeface="+mn-ea"/>
              <a:cs typeface="Arial Narrow"/>
            </a:endParaRPr>
          </a:p>
        </p:txBody>
      </p:sp>
      <p:sp>
        <p:nvSpPr>
          <p:cNvPr id="4" name="TextBox 3"/>
          <p:cNvSpPr txBox="1"/>
          <p:nvPr/>
        </p:nvSpPr>
        <p:spPr>
          <a:xfrm>
            <a:off x="721243" y="1816762"/>
            <a:ext cx="1339705" cy="449954"/>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graphicFrame>
        <p:nvGraphicFramePr>
          <p:cNvPr id="11" name="Diagram 10"/>
          <p:cNvGraphicFramePr/>
          <p:nvPr>
            <p:extLst>
              <p:ext uri="{D42A27DB-BD31-4B8C-83A1-F6EECF244321}">
                <p14:modId xmlns:p14="http://schemas.microsoft.com/office/powerpoint/2010/main" val="2344996452"/>
              </p:ext>
            </p:extLst>
          </p:nvPr>
        </p:nvGraphicFramePr>
        <p:xfrm>
          <a:off x="7162800" y="1143000"/>
          <a:ext cx="1828800" cy="16069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Rounded Rectangle 14"/>
          <p:cNvSpPr/>
          <p:nvPr/>
        </p:nvSpPr>
        <p:spPr>
          <a:xfrm>
            <a:off x="4876800" y="4328160"/>
            <a:ext cx="3864904" cy="204216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smtClean="0"/>
              <a:t>Our </a:t>
            </a:r>
            <a:r>
              <a:rPr lang="en-US" sz="1400" dirty="0"/>
              <a:t>top candidate for the position included workplace charging as a key factor when making his decision about the job offer. We now have a charging station, a new producer, and other employees have decided to purchase EVs too. You can't put a price on that</a:t>
            </a:r>
            <a:r>
              <a:rPr lang="en-US" sz="1400" dirty="0" smtClean="0"/>
              <a:t>!</a:t>
            </a:r>
          </a:p>
          <a:p>
            <a:pPr defTabSz="457200" fontAlgn="auto">
              <a:spcBef>
                <a:spcPct val="20000"/>
              </a:spcBef>
              <a:spcAft>
                <a:spcPts val="0"/>
              </a:spcAft>
            </a:pPr>
            <a:r>
              <a:rPr lang="en-US" i="1" dirty="0" smtClean="0">
                <a:cs typeface="Arial Narrow"/>
              </a:rPr>
              <a:t>	</a:t>
            </a:r>
            <a:r>
              <a:rPr lang="en-US" i="1" dirty="0">
                <a:cs typeface="Arial Narrow"/>
              </a:rPr>
              <a:t>- </a:t>
            </a:r>
            <a:r>
              <a:rPr lang="en-US" i="1" dirty="0" smtClean="0">
                <a:cs typeface="Arial Narrow"/>
              </a:rPr>
              <a:t>lynda.com</a:t>
            </a:r>
            <a:endParaRPr lang="en-US" i="1" dirty="0">
              <a:cs typeface="Arial Narrow"/>
            </a:endParaRPr>
          </a:p>
        </p:txBody>
      </p:sp>
    </p:spTree>
    <p:extLst>
      <p:ext uri="{BB962C8B-B14F-4D97-AF65-F5344CB8AC3E}">
        <p14:creationId xmlns:p14="http://schemas.microsoft.com/office/powerpoint/2010/main" val="360363843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696200" cy="990600"/>
          </a:xfrm>
        </p:spPr>
        <p:txBody>
          <a:bodyPr>
            <a:noAutofit/>
          </a:bodyPr>
          <a:lstStyle/>
          <a:p>
            <a:pPr algn="l"/>
            <a:r>
              <a:rPr lang="en-US" sz="3200" dirty="0" smtClean="0">
                <a:solidFill>
                  <a:schemeClr val="bg1"/>
                </a:solidFill>
                <a:ea typeface="ＭＳ Ｐゴシック" pitchFamily="-65" charset="-128"/>
              </a:rPr>
              <a:t>Complements Sustainability Efforts</a:t>
            </a:r>
            <a:endParaRPr lang="en-US" sz="3200" dirty="0">
              <a:solidFill>
                <a:schemeClr val="bg1"/>
              </a:solidFill>
            </a:endParaRPr>
          </a:p>
        </p:txBody>
      </p:sp>
      <p:sp>
        <p:nvSpPr>
          <p:cNvPr id="5" name="TextBox 4"/>
          <p:cNvSpPr txBox="1"/>
          <p:nvPr/>
        </p:nvSpPr>
        <p:spPr>
          <a:xfrm>
            <a:off x="304800" y="4038600"/>
            <a:ext cx="1676400" cy="19812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graphicFrame>
        <p:nvGraphicFramePr>
          <p:cNvPr id="8" name="Diagram 7"/>
          <p:cNvGraphicFramePr/>
          <p:nvPr>
            <p:extLst>
              <p:ext uri="{D42A27DB-BD31-4B8C-83A1-F6EECF244321}">
                <p14:modId xmlns:p14="http://schemas.microsoft.com/office/powerpoint/2010/main" val="4014280414"/>
              </p:ext>
            </p:extLst>
          </p:nvPr>
        </p:nvGraphicFramePr>
        <p:xfrm>
          <a:off x="7162800" y="1143000"/>
          <a:ext cx="1828800" cy="1606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C:\Users\Sarah.Olexsak\Downloads\2646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669"/>
          <a:stretch/>
        </p:blipFill>
        <p:spPr bwMode="auto">
          <a:xfrm>
            <a:off x="457200" y="1295400"/>
            <a:ext cx="6248400" cy="449579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4876800" y="4572000"/>
            <a:ext cx="3864904" cy="1828800"/>
          </a:xfrm>
          <a:prstGeom prst="round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a:cs typeface="Arial Narrow"/>
              </a:rPr>
              <a:t>Purchasing a plug-in electric </a:t>
            </a:r>
            <a:r>
              <a:rPr lang="en-US" sz="1400" dirty="0" smtClean="0">
                <a:cs typeface="Arial Narrow"/>
              </a:rPr>
              <a:t>vehicle </a:t>
            </a:r>
            <a:r>
              <a:rPr lang="en-US" sz="1400" dirty="0">
                <a:cs typeface="Arial Narrow"/>
              </a:rPr>
              <a:t>and installing a charging station has expanded </a:t>
            </a:r>
            <a:r>
              <a:rPr lang="en-US" sz="1400" dirty="0" smtClean="0">
                <a:cs typeface="Arial Narrow"/>
              </a:rPr>
              <a:t>our sustainability </a:t>
            </a:r>
            <a:r>
              <a:rPr lang="en-US" sz="1400" dirty="0">
                <a:cs typeface="Arial Narrow"/>
              </a:rPr>
              <a:t>efforts and allowed </a:t>
            </a:r>
            <a:r>
              <a:rPr lang="en-US" sz="1400" dirty="0" smtClean="0">
                <a:cs typeface="Arial Narrow"/>
              </a:rPr>
              <a:t>us </a:t>
            </a:r>
            <a:r>
              <a:rPr lang="en-US" sz="1400" dirty="0">
                <a:cs typeface="Arial Narrow"/>
              </a:rPr>
              <a:t>to achieve Gold certification in the City of Portland's Sustainability at Work program</a:t>
            </a:r>
            <a:r>
              <a:rPr lang="en-US" sz="1400" dirty="0" smtClean="0">
                <a:cs typeface="Arial Narrow"/>
              </a:rPr>
              <a:t>.</a:t>
            </a:r>
            <a:endParaRPr lang="en-US" sz="1400" dirty="0">
              <a:cs typeface="Arial Narrow"/>
            </a:endParaRPr>
          </a:p>
          <a:p>
            <a:pPr defTabSz="457200" fontAlgn="auto">
              <a:spcBef>
                <a:spcPct val="20000"/>
              </a:spcBef>
              <a:spcAft>
                <a:spcPts val="0"/>
              </a:spcAft>
            </a:pPr>
            <a:r>
              <a:rPr lang="en-US" i="1" dirty="0" smtClean="0">
                <a:cs typeface="Arial Narrow"/>
              </a:rPr>
              <a:t>	- JLA Public Involvement</a:t>
            </a:r>
            <a:endParaRPr lang="en-US" i="1" dirty="0">
              <a:cs typeface="Arial Narrow"/>
            </a:endParaRPr>
          </a:p>
        </p:txBody>
      </p:sp>
    </p:spTree>
    <p:extLst>
      <p:ext uri="{BB962C8B-B14F-4D97-AF65-F5344CB8AC3E}">
        <p14:creationId xmlns:p14="http://schemas.microsoft.com/office/powerpoint/2010/main" val="22263739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7620000" cy="990600"/>
          </a:xfrm>
        </p:spPr>
        <p:txBody>
          <a:bodyPr>
            <a:normAutofit/>
          </a:bodyPr>
          <a:lstStyle/>
          <a:p>
            <a:pPr algn="l" eaLnBrk="1" hangingPunct="1"/>
            <a:r>
              <a:rPr lang="en-US" sz="3200" dirty="0" smtClean="0">
                <a:solidFill>
                  <a:schemeClr val="bg1"/>
                </a:solidFill>
                <a:ea typeface="ＭＳ Ｐゴシック" pitchFamily="-65" charset="-128"/>
              </a:rPr>
              <a:t>Signals Corporate Leadership</a:t>
            </a:r>
          </a:p>
        </p:txBody>
      </p:sp>
      <p:graphicFrame>
        <p:nvGraphicFramePr>
          <p:cNvPr id="49" name="Diagram 48"/>
          <p:cNvGraphicFramePr/>
          <p:nvPr>
            <p:extLst>
              <p:ext uri="{D42A27DB-BD31-4B8C-83A1-F6EECF244321}">
                <p14:modId xmlns:p14="http://schemas.microsoft.com/office/powerpoint/2010/main" val="236579910"/>
              </p:ext>
            </p:extLst>
          </p:nvPr>
        </p:nvGraphicFramePr>
        <p:xfrm>
          <a:off x="7162800" y="1143000"/>
          <a:ext cx="1828800" cy="1606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0" name="Picture 2" descr="C:\Users\Sarah.Olexsak\Downloads\26458.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3279" r="19529"/>
          <a:stretch/>
        </p:blipFill>
        <p:spPr bwMode="auto">
          <a:xfrm>
            <a:off x="502920" y="1295400"/>
            <a:ext cx="6278880" cy="4511039"/>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4678680" y="3703318"/>
            <a:ext cx="4055404" cy="2697481"/>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a:cs typeface="Arial Narrow"/>
              </a:rPr>
              <a:t>At Google, we believe that plug-in vehicles are game-changers in the effort to reduce the carbon footprint of transportation, improve air quality, and increase the adoption of intermittent renewable energy </a:t>
            </a:r>
            <a:r>
              <a:rPr lang="en-US" sz="1400" dirty="0" smtClean="0">
                <a:cs typeface="Arial Narrow"/>
              </a:rPr>
              <a:t>sources… We’re </a:t>
            </a:r>
            <a:r>
              <a:rPr lang="en-US" sz="1400" dirty="0">
                <a:cs typeface="Arial Narrow"/>
              </a:rPr>
              <a:t>delighted to help drive progress in this space, and invite others to join the charge towards more EV infrastructure, cleaner air, and a sustainable future</a:t>
            </a:r>
            <a:r>
              <a:rPr lang="en-US" sz="1400" dirty="0" smtClean="0">
                <a:cs typeface="Arial Narrow"/>
              </a:rPr>
              <a:t>.</a:t>
            </a:r>
            <a:endParaRPr lang="en-US" sz="1400" dirty="0">
              <a:cs typeface="Arial Narrow"/>
            </a:endParaRPr>
          </a:p>
          <a:p>
            <a:pPr defTabSz="457200" fontAlgn="auto">
              <a:spcBef>
                <a:spcPct val="20000"/>
              </a:spcBef>
              <a:spcAft>
                <a:spcPts val="0"/>
              </a:spcAft>
            </a:pPr>
            <a:r>
              <a:rPr lang="en-US" i="1" dirty="0" smtClean="0">
                <a:cs typeface="Arial Narrow"/>
              </a:rPr>
              <a:t>	- Google</a:t>
            </a:r>
            <a:endParaRPr lang="en-US" i="1" dirty="0">
              <a:cs typeface="Arial Narrow"/>
            </a:endParaRPr>
          </a:p>
        </p:txBody>
      </p:sp>
    </p:spTree>
    <p:extLst>
      <p:ext uri="{BB962C8B-B14F-4D97-AF65-F5344CB8AC3E}">
        <p14:creationId xmlns:p14="http://schemas.microsoft.com/office/powerpoint/2010/main" val="117243640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010400" cy="990600"/>
          </a:xfrm>
        </p:spPr>
        <p:txBody>
          <a:bodyPr>
            <a:noAutofit/>
          </a:bodyPr>
          <a:lstStyle/>
          <a:p>
            <a:pPr algn="l"/>
            <a:r>
              <a:rPr lang="en-US" sz="3200" dirty="0" smtClean="0">
                <a:ea typeface="ＭＳ Ｐゴシック" pitchFamily="-65" charset="-128"/>
              </a:rPr>
              <a:t>Build On Fleet Fuel Diversification</a:t>
            </a:r>
            <a:endParaRPr lang="en-US" sz="3200" dirty="0"/>
          </a:p>
        </p:txBody>
      </p:sp>
      <p:sp>
        <p:nvSpPr>
          <p:cNvPr id="5" name="TextBox 4"/>
          <p:cNvSpPr txBox="1"/>
          <p:nvPr/>
        </p:nvSpPr>
        <p:spPr>
          <a:xfrm>
            <a:off x="304800" y="4038600"/>
            <a:ext cx="1676400" cy="19812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10" name="Rounded Rectangle 9"/>
          <p:cNvSpPr/>
          <p:nvPr/>
        </p:nvSpPr>
        <p:spPr>
          <a:xfrm>
            <a:off x="4678680" y="4648200"/>
            <a:ext cx="4055404" cy="1752599"/>
          </a:xfrm>
          <a:prstGeom prst="round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a:cs typeface="Arial Narrow"/>
              </a:rPr>
              <a:t>Promoting more sustainable fleets and the use of alternative fuel vehicles is part of Verizon’s commitment toward meeting ambitious sustainability goals in all areas of its business.</a:t>
            </a:r>
          </a:p>
          <a:p>
            <a:pPr defTabSz="457200" fontAlgn="auto">
              <a:spcBef>
                <a:spcPct val="20000"/>
              </a:spcBef>
              <a:spcAft>
                <a:spcPts val="0"/>
              </a:spcAft>
            </a:pPr>
            <a:r>
              <a:rPr lang="en-US" i="1" dirty="0" smtClean="0">
                <a:cs typeface="Arial Narrow"/>
              </a:rPr>
              <a:t>	- Verizon</a:t>
            </a:r>
            <a:endParaRPr lang="en-US" i="1" dirty="0">
              <a:cs typeface="Arial Narrow"/>
            </a:endParaRPr>
          </a:p>
        </p:txBody>
      </p:sp>
      <p:pic>
        <p:nvPicPr>
          <p:cNvPr id="3" name="Picture 2" descr="C:\Users\Sarah.Olexsak\AppData\Local\Microsoft\Windows\Temporary Internet Files\Content.Outlook\O1S4EY0L\515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 t="14584" r="1250" b="13958"/>
          <a:stretch/>
        </p:blipFill>
        <p:spPr bwMode="auto">
          <a:xfrm>
            <a:off x="457201" y="1295400"/>
            <a:ext cx="5943599" cy="30202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arah.Olexsak\Downloads\2667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805" t="21191" r="8333" b="21191"/>
          <a:stretch/>
        </p:blipFill>
        <p:spPr bwMode="auto">
          <a:xfrm>
            <a:off x="685800" y="3886200"/>
            <a:ext cx="3124200" cy="218298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2847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1" y="1295400"/>
            <a:ext cx="4038599" cy="4876800"/>
          </a:xfrm>
          <a:prstGeom prst="rect">
            <a:avLst/>
          </a:prstGeom>
          <a:solidFill>
            <a:srgbClr val="FEC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99263" y="4648200"/>
            <a:ext cx="3779554" cy="1243481"/>
            <a:chOff x="1489" y="2351208"/>
            <a:chExt cx="2274527" cy="1690807"/>
          </a:xfrm>
          <a:solidFill>
            <a:srgbClr val="005B82"/>
          </a:solidFill>
        </p:grpSpPr>
        <p:sp>
          <p:nvSpPr>
            <p:cNvPr id="14" name="Rounded Rectangle 13"/>
            <p:cNvSpPr/>
            <p:nvPr/>
          </p:nvSpPr>
          <p:spPr>
            <a:xfrm>
              <a:off x="1489" y="2351208"/>
              <a:ext cx="2274527" cy="169080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ounded Rectangle 4"/>
            <p:cNvSpPr/>
            <p:nvPr/>
          </p:nvSpPr>
          <p:spPr>
            <a:xfrm>
              <a:off x="58917" y="2520289"/>
              <a:ext cx="2159671" cy="14495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4000" b="1" kern="1200" dirty="0" smtClean="0"/>
                <a:t>Partner</a:t>
              </a:r>
            </a:p>
          </p:txBody>
        </p:sp>
      </p:grpSp>
      <p:grpSp>
        <p:nvGrpSpPr>
          <p:cNvPr id="7" name="Group 6"/>
          <p:cNvGrpSpPr/>
          <p:nvPr/>
        </p:nvGrpSpPr>
        <p:grpSpPr>
          <a:xfrm>
            <a:off x="320217" y="1594141"/>
            <a:ext cx="3758600" cy="1243481"/>
            <a:chOff x="6591536" y="2421773"/>
            <a:chExt cx="2274527" cy="1819621"/>
          </a:xfrm>
          <a:solidFill>
            <a:srgbClr val="7AB800"/>
          </a:solidFill>
        </p:grpSpPr>
        <p:sp>
          <p:nvSpPr>
            <p:cNvPr id="8" name="Rounded Rectangle 7"/>
            <p:cNvSpPr/>
            <p:nvPr/>
          </p:nvSpPr>
          <p:spPr>
            <a:xfrm>
              <a:off x="6591536" y="2421773"/>
              <a:ext cx="2274527" cy="1819621"/>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ounded Rectangle 10"/>
            <p:cNvSpPr/>
            <p:nvPr/>
          </p:nvSpPr>
          <p:spPr>
            <a:xfrm>
              <a:off x="6644831" y="2475068"/>
              <a:ext cx="2163483" cy="17130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4000" b="1" kern="1200" dirty="0" smtClean="0"/>
                <a:t>DOE</a:t>
              </a:r>
              <a:endParaRPr lang="en-US" sz="4000" dirty="0"/>
            </a:p>
          </p:txBody>
        </p:sp>
      </p:grpSp>
      <p:grpSp>
        <p:nvGrpSpPr>
          <p:cNvPr id="22" name="Group 21"/>
          <p:cNvGrpSpPr/>
          <p:nvPr/>
        </p:nvGrpSpPr>
        <p:grpSpPr>
          <a:xfrm>
            <a:off x="5306785" y="1981201"/>
            <a:ext cx="3684815" cy="3657599"/>
            <a:chOff x="3236657" y="3017364"/>
            <a:chExt cx="2039338" cy="2089440"/>
          </a:xfrm>
          <a:solidFill>
            <a:schemeClr val="tx1"/>
          </a:solidFill>
        </p:grpSpPr>
        <p:sp>
          <p:nvSpPr>
            <p:cNvPr id="23" name="Oval 22"/>
            <p:cNvSpPr/>
            <p:nvPr/>
          </p:nvSpPr>
          <p:spPr>
            <a:xfrm>
              <a:off x="3236657" y="3017364"/>
              <a:ext cx="2039338" cy="2089440"/>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Oval 4"/>
            <p:cNvSpPr/>
            <p:nvPr/>
          </p:nvSpPr>
          <p:spPr>
            <a:xfrm>
              <a:off x="3548444" y="3506603"/>
              <a:ext cx="1498950" cy="10668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4000" b="1" kern="1200" dirty="0" smtClean="0"/>
                <a:t>Workplace Charging Challenge</a:t>
              </a:r>
              <a:endParaRPr lang="en-US" sz="4000" b="1" kern="1200" dirty="0"/>
            </a:p>
          </p:txBody>
        </p:sp>
      </p:grpSp>
      <p:sp>
        <p:nvSpPr>
          <p:cNvPr id="27" name="Title 2"/>
          <p:cNvSpPr>
            <a:spLocks noGrp="1"/>
          </p:cNvSpPr>
          <p:nvPr>
            <p:ph type="title"/>
          </p:nvPr>
        </p:nvSpPr>
        <p:spPr>
          <a:xfrm>
            <a:off x="1" y="1"/>
            <a:ext cx="8610600" cy="990600"/>
          </a:xfrm>
        </p:spPr>
        <p:txBody>
          <a:bodyPr>
            <a:normAutofit/>
          </a:bodyPr>
          <a:lstStyle/>
          <a:p>
            <a:pPr algn="l"/>
            <a:r>
              <a:rPr lang="en-US" sz="3200" dirty="0" smtClean="0">
                <a:solidFill>
                  <a:schemeClr val="bg1"/>
                </a:solidFill>
                <a:ea typeface="ＭＳ Ｐゴシック" pitchFamily="-65" charset="-128"/>
              </a:rPr>
              <a:t>Commitment-based Voluntary Partnership</a:t>
            </a:r>
            <a:endParaRPr lang="en-US" sz="3200" dirty="0">
              <a:solidFill>
                <a:schemeClr val="bg1"/>
              </a:solidFill>
            </a:endParaRPr>
          </a:p>
        </p:txBody>
      </p:sp>
      <p:grpSp>
        <p:nvGrpSpPr>
          <p:cNvPr id="16" name="Group 15"/>
          <p:cNvGrpSpPr/>
          <p:nvPr/>
        </p:nvGrpSpPr>
        <p:grpSpPr>
          <a:xfrm>
            <a:off x="299263" y="3048000"/>
            <a:ext cx="3744874" cy="1381013"/>
            <a:chOff x="1489" y="2351208"/>
            <a:chExt cx="2274527" cy="1690807"/>
          </a:xfrm>
          <a:solidFill>
            <a:schemeClr val="accent3"/>
          </a:solidFill>
        </p:grpSpPr>
        <p:sp>
          <p:nvSpPr>
            <p:cNvPr id="17" name="Rounded Rectangle 16"/>
            <p:cNvSpPr/>
            <p:nvPr/>
          </p:nvSpPr>
          <p:spPr>
            <a:xfrm>
              <a:off x="1489" y="2351208"/>
              <a:ext cx="2274527" cy="169080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ounded Rectangle 4"/>
            <p:cNvSpPr/>
            <p:nvPr/>
          </p:nvSpPr>
          <p:spPr>
            <a:xfrm>
              <a:off x="58917" y="2377358"/>
              <a:ext cx="2159671" cy="163337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4000" b="1" kern="1200" dirty="0" smtClean="0"/>
                <a:t>Ambassador</a:t>
              </a:r>
              <a:endParaRPr lang="en-US" sz="4000" dirty="0"/>
            </a:p>
          </p:txBody>
        </p:sp>
      </p:grpSp>
      <p:sp>
        <p:nvSpPr>
          <p:cNvPr id="25" name="Left Arrow 24"/>
          <p:cNvSpPr/>
          <p:nvPr/>
        </p:nvSpPr>
        <p:spPr>
          <a:xfrm rot="10800000">
            <a:off x="4191000" y="3432440"/>
            <a:ext cx="1679143" cy="682358"/>
          </a:xfrm>
          <a:prstGeom prst="leftArrow">
            <a:avLst>
              <a:gd name="adj1" fmla="val 60000"/>
              <a:gd name="adj2" fmla="val 50000"/>
            </a:avLst>
          </a:prstGeom>
          <a:solidFill>
            <a:srgbClr val="FECB00"/>
          </a:solidFill>
          <a:ln>
            <a:no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948659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8286" r="162" b="7476"/>
          <a:stretch/>
        </p:blipFill>
        <p:spPr bwMode="auto">
          <a:xfrm>
            <a:off x="762000" y="1295400"/>
            <a:ext cx="7829550" cy="34648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95600"/>
            <a:ext cx="4724400" cy="3451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bwMode="auto">
          <a:xfrm>
            <a:off x="0" y="0"/>
            <a:ext cx="4445876"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a:lstStyle>
          <a:p>
            <a:r>
              <a:rPr lang="en-US" sz="3200" dirty="0" smtClean="0">
                <a:solidFill>
                  <a:schemeClr val="bg1"/>
                </a:solidFill>
              </a:rPr>
              <a:t>Partner Recognition</a:t>
            </a:r>
            <a:endParaRPr lang="en-US" sz="3200" dirty="0">
              <a:solidFill>
                <a:schemeClr val="bg1"/>
              </a:solidFill>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086" y="1752600"/>
            <a:ext cx="3482264" cy="46271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414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500"/>
                                        <p:tgtEl>
                                          <p:spTgt spid="20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he-new-york-times.jpg"/>
          <p:cNvPicPr>
            <a:picLocks noChangeAspect="1"/>
          </p:cNvPicPr>
          <p:nvPr/>
        </p:nvPicPr>
        <p:blipFill>
          <a:blip r:embed="rId3"/>
          <a:stretch>
            <a:fillRect/>
          </a:stretch>
        </p:blipFill>
        <p:spPr>
          <a:xfrm>
            <a:off x="228600" y="3402067"/>
            <a:ext cx="2081540" cy="1665233"/>
          </a:xfrm>
          <a:prstGeom prst="rect">
            <a:avLst/>
          </a:prstGeom>
        </p:spPr>
      </p:pic>
      <p:pic>
        <p:nvPicPr>
          <p:cNvPr id="14" name="Picture 13" descr="masthead.gif"/>
          <p:cNvPicPr>
            <a:picLocks noChangeAspect="1"/>
          </p:cNvPicPr>
          <p:nvPr/>
        </p:nvPicPr>
        <p:blipFill>
          <a:blip r:embed="rId4"/>
          <a:stretch>
            <a:fillRect/>
          </a:stretch>
        </p:blipFill>
        <p:spPr>
          <a:xfrm>
            <a:off x="3522712" y="1347506"/>
            <a:ext cx="3012976" cy="662241"/>
          </a:xfrm>
          <a:prstGeom prst="rect">
            <a:avLst/>
          </a:prstGeom>
        </p:spPr>
      </p:pic>
      <p:sp>
        <p:nvSpPr>
          <p:cNvPr id="16" name="TextBox 15"/>
          <p:cNvSpPr txBox="1"/>
          <p:nvPr/>
        </p:nvSpPr>
        <p:spPr>
          <a:xfrm>
            <a:off x="112295" y="2699159"/>
            <a:ext cx="4495800" cy="11430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pic>
        <p:nvPicPr>
          <p:cNvPr id="18" name="Picture 17" descr="PH13717LOGO.jpg"/>
          <p:cNvPicPr>
            <a:picLocks noChangeAspect="1"/>
          </p:cNvPicPr>
          <p:nvPr/>
        </p:nvPicPr>
        <p:blipFill>
          <a:blip r:embed="rId5"/>
          <a:stretch>
            <a:fillRect/>
          </a:stretch>
        </p:blipFill>
        <p:spPr>
          <a:xfrm>
            <a:off x="2984500" y="2403339"/>
            <a:ext cx="3429687" cy="838368"/>
          </a:xfrm>
          <a:prstGeom prst="rect">
            <a:avLst/>
          </a:prstGeom>
        </p:spPr>
      </p:pic>
      <p:sp>
        <p:nvSpPr>
          <p:cNvPr id="26" name="Title 1"/>
          <p:cNvSpPr>
            <a:spLocks noGrp="1"/>
          </p:cNvSpPr>
          <p:nvPr>
            <p:ph type="title"/>
          </p:nvPr>
        </p:nvSpPr>
        <p:spPr>
          <a:xfrm>
            <a:off x="0" y="0"/>
            <a:ext cx="8610600" cy="990600"/>
          </a:xfrm>
        </p:spPr>
        <p:txBody>
          <a:bodyPr>
            <a:noAutofit/>
          </a:bodyPr>
          <a:lstStyle/>
          <a:p>
            <a:pPr algn="l"/>
            <a:r>
              <a:rPr lang="en-US" sz="3200" dirty="0" smtClean="0">
                <a:solidFill>
                  <a:schemeClr val="bg1"/>
                </a:solidFill>
              </a:rPr>
              <a:t>National Recognition: The Challenge</a:t>
            </a:r>
            <a:endParaRPr lang="en-US" sz="3200" dirty="0">
              <a:solidFill>
                <a:schemeClr val="bg1"/>
              </a:solidFill>
            </a:endParaRPr>
          </a:p>
        </p:txBody>
      </p:sp>
      <p:sp>
        <p:nvSpPr>
          <p:cNvPr id="2" name="Rounded Rectangular Callout 1"/>
          <p:cNvSpPr/>
          <p:nvPr/>
        </p:nvSpPr>
        <p:spPr>
          <a:xfrm>
            <a:off x="317500" y="5686653"/>
            <a:ext cx="2667000" cy="652716"/>
          </a:xfrm>
          <a:prstGeom prst="wedgeRoundRectCallout">
            <a:avLst>
              <a:gd name="adj1" fmla="val 45834"/>
              <a:gd name="adj2" fmla="val -93830"/>
              <a:gd name="adj3" fmla="val 16667"/>
            </a:avLst>
          </a:prstGeom>
          <a:noFill/>
          <a:ln w="762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lumMod val="50000"/>
                  </a:schemeClr>
                </a:solidFill>
                <a:latin typeface="Arial Narrow" panose="020B0606020202030204" pitchFamily="34" charset="0"/>
              </a:rPr>
              <a:t>Go Ahead, Ask Your Boss About Workplace EV Charging</a:t>
            </a:r>
            <a:endParaRPr lang="en-US" sz="1600" dirty="0">
              <a:solidFill>
                <a:schemeClr val="tx1">
                  <a:lumMod val="50000"/>
                </a:schemeClr>
              </a:solidFill>
              <a:latin typeface="Arial Narrow" panose="020B0606020202030204" pitchFamily="34" charset="0"/>
            </a:endParaRPr>
          </a:p>
        </p:txBody>
      </p:sp>
      <p:pic>
        <p:nvPicPr>
          <p:cNvPr id="2050" name="Picture 2" descr="CleanTechnic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4854347"/>
            <a:ext cx="1896566" cy="832306"/>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ular Callout 30"/>
          <p:cNvSpPr/>
          <p:nvPr/>
        </p:nvSpPr>
        <p:spPr>
          <a:xfrm>
            <a:off x="304800" y="1397729"/>
            <a:ext cx="2667000" cy="1064951"/>
          </a:xfrm>
          <a:prstGeom prst="wedgeRoundRectCallout">
            <a:avLst>
              <a:gd name="adj1" fmla="val 43929"/>
              <a:gd name="adj2" fmla="val 75448"/>
              <a:gd name="adj3" fmla="val 16667"/>
            </a:avLst>
          </a:prstGeom>
          <a:noFill/>
          <a:ln w="762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rial Narrow" panose="020B0606020202030204" pitchFamily="34" charset="0"/>
              </a:rPr>
              <a:t>Energy Sec. Chu: More Electric Vehicles, Less U.S. Dependence on Foreign Oil</a:t>
            </a:r>
          </a:p>
        </p:txBody>
      </p:sp>
      <p:sp>
        <p:nvSpPr>
          <p:cNvPr id="32" name="Rounded Rectangular Callout 31"/>
          <p:cNvSpPr/>
          <p:nvPr/>
        </p:nvSpPr>
        <p:spPr>
          <a:xfrm>
            <a:off x="5741193" y="4838702"/>
            <a:ext cx="2895600" cy="762685"/>
          </a:xfrm>
          <a:prstGeom prst="wedgeRoundRectCallout">
            <a:avLst>
              <a:gd name="adj1" fmla="val -44642"/>
              <a:gd name="adj2" fmla="val 87373"/>
              <a:gd name="adj3" fmla="val 16667"/>
            </a:avLst>
          </a:prstGeom>
          <a:noFill/>
          <a:ln w="762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rial Narrow" panose="020B0606020202030204" pitchFamily="34" charset="0"/>
              </a:rPr>
              <a:t>Jump-starting electric vehicle sales with workplace charging stations</a:t>
            </a:r>
          </a:p>
        </p:txBody>
      </p:sp>
      <p:pic>
        <p:nvPicPr>
          <p:cNvPr id="3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5943600"/>
            <a:ext cx="39258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ounded Rectangular Callout 33"/>
          <p:cNvSpPr/>
          <p:nvPr/>
        </p:nvSpPr>
        <p:spPr>
          <a:xfrm>
            <a:off x="2319985" y="3517007"/>
            <a:ext cx="2895600" cy="762685"/>
          </a:xfrm>
          <a:prstGeom prst="wedgeRoundRectCallout">
            <a:avLst>
              <a:gd name="adj1" fmla="val -44642"/>
              <a:gd name="adj2" fmla="val 87373"/>
              <a:gd name="adj3" fmla="val 16667"/>
            </a:avLst>
          </a:prstGeom>
          <a:noFill/>
          <a:ln w="762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rial Narrow" panose="020B0606020202030204" pitchFamily="34" charset="0"/>
              </a:rPr>
              <a:t>Could Electric Vehicles Fly Out of Showrooms?</a:t>
            </a:r>
          </a:p>
        </p:txBody>
      </p:sp>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1025" y="4065380"/>
            <a:ext cx="3390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ounded Rectangular Callout 34"/>
          <p:cNvSpPr/>
          <p:nvPr/>
        </p:nvSpPr>
        <p:spPr>
          <a:xfrm>
            <a:off x="6768306" y="2916105"/>
            <a:ext cx="1855787" cy="762685"/>
          </a:xfrm>
          <a:prstGeom prst="wedgeRoundRectCallout">
            <a:avLst>
              <a:gd name="adj1" fmla="val -44642"/>
              <a:gd name="adj2" fmla="val 87373"/>
              <a:gd name="adj3" fmla="val 16667"/>
            </a:avLst>
          </a:prstGeom>
          <a:noFill/>
          <a:ln w="762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latin typeface="Arial Narrow" panose="020B0606020202030204" pitchFamily="34" charset="0"/>
              </a:rPr>
              <a:t>Turning Employees On to Conservation </a:t>
            </a:r>
          </a:p>
        </p:txBody>
      </p:sp>
      <p:sp>
        <p:nvSpPr>
          <p:cNvPr id="36" name="Rounded Rectangular Callout 35"/>
          <p:cNvSpPr/>
          <p:nvPr/>
        </p:nvSpPr>
        <p:spPr>
          <a:xfrm>
            <a:off x="6768306" y="1699995"/>
            <a:ext cx="1881187" cy="762685"/>
          </a:xfrm>
          <a:prstGeom prst="wedgeRoundRectCallout">
            <a:avLst>
              <a:gd name="adj1" fmla="val -54907"/>
              <a:gd name="adj2" fmla="val -89135"/>
              <a:gd name="adj3" fmla="val 16667"/>
            </a:avLst>
          </a:prstGeom>
          <a:noFill/>
          <a:ln w="762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lumMod val="50000"/>
                  </a:schemeClr>
                </a:solidFill>
                <a:latin typeface="Arial Narrow" panose="020B0606020202030204" pitchFamily="34" charset="0"/>
              </a:rPr>
              <a:t>Workplaces offer electric car charging for employees</a:t>
            </a:r>
            <a:endParaRPr lang="en-US" sz="1600" dirty="0">
              <a:solidFill>
                <a:schemeClr val="tx1">
                  <a:lumMod val="50000"/>
                </a:schemeClr>
              </a:solidFill>
              <a:latin typeface="Arial Narrow" panose="020B0606020202030204" pitchFamily="34" charset="0"/>
            </a:endParaRPr>
          </a:p>
        </p:txBody>
      </p:sp>
    </p:spTree>
    <p:extLst>
      <p:ext uri="{BB962C8B-B14F-4D97-AF65-F5344CB8AC3E}">
        <p14:creationId xmlns:p14="http://schemas.microsoft.com/office/powerpoint/2010/main" val="2241480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8458200" cy="990600"/>
          </a:xfrm>
        </p:spPr>
        <p:txBody>
          <a:bodyPr>
            <a:noAutofit/>
          </a:bodyPr>
          <a:lstStyle/>
          <a:p>
            <a:pPr algn="l"/>
            <a:r>
              <a:rPr lang="en-US" sz="3200" dirty="0" smtClean="0">
                <a:solidFill>
                  <a:schemeClr val="bg1"/>
                </a:solidFill>
              </a:rPr>
              <a:t>National Recognition: Partners</a:t>
            </a:r>
            <a:endParaRPr lang="en-US" sz="3200" dirty="0">
              <a:solidFill>
                <a:schemeClr val="bg1"/>
              </a:solidFill>
            </a:endParaRPr>
          </a:p>
        </p:txBody>
      </p:sp>
      <p:pic>
        <p:nvPicPr>
          <p:cNvPr id="3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767" y="2292804"/>
            <a:ext cx="2285433" cy="983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0682" t="15253" r="22311" b="14626"/>
          <a:stretch/>
        </p:blipFill>
        <p:spPr bwMode="auto">
          <a:xfrm>
            <a:off x="304800" y="2493384"/>
            <a:ext cx="2112112" cy="907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ounded Rectangular Callout 16"/>
          <p:cNvSpPr/>
          <p:nvPr/>
        </p:nvSpPr>
        <p:spPr>
          <a:xfrm>
            <a:off x="111296" y="1135119"/>
            <a:ext cx="2971800" cy="1064951"/>
          </a:xfrm>
          <a:prstGeom prst="wedgeRoundRectCallout">
            <a:avLst>
              <a:gd name="adj1" fmla="val 43929"/>
              <a:gd name="adj2" fmla="val 75448"/>
              <a:gd name="adj3" fmla="val 16667"/>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10000"/>
                  </a:schemeClr>
                </a:solidFill>
                <a:latin typeface="Arial Narrow" pitchFamily="34" charset="0"/>
                <a:cs typeface="Arial Narrow"/>
              </a:rPr>
              <a:t>MetLife Unveils Innovative Electric Car Charging Program for Its Employees at 14 U.S. </a:t>
            </a:r>
            <a:r>
              <a:rPr lang="en-US" sz="1600" dirty="0" smtClean="0">
                <a:solidFill>
                  <a:schemeClr val="bg2">
                    <a:lumMod val="10000"/>
                  </a:schemeClr>
                </a:solidFill>
                <a:latin typeface="Arial Narrow" pitchFamily="34" charset="0"/>
                <a:cs typeface="Arial Narrow"/>
              </a:rPr>
              <a:t>Campuses</a:t>
            </a:r>
            <a:endParaRPr lang="en-US" sz="1600" dirty="0">
              <a:solidFill>
                <a:schemeClr val="bg2">
                  <a:lumMod val="10000"/>
                </a:schemeClr>
              </a:solidFill>
              <a:latin typeface="Arial Narrow" pitchFamily="34" charset="0"/>
              <a:cs typeface="Arial Narrow"/>
            </a:endParaRP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31673" b="34993"/>
          <a:stretch/>
        </p:blipFill>
        <p:spPr bwMode="auto">
          <a:xfrm>
            <a:off x="3505200" y="1281656"/>
            <a:ext cx="2971800" cy="610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ounded Rectangular Callout 17"/>
          <p:cNvSpPr/>
          <p:nvPr/>
        </p:nvSpPr>
        <p:spPr>
          <a:xfrm>
            <a:off x="6010275" y="1942334"/>
            <a:ext cx="2971800" cy="700939"/>
          </a:xfrm>
          <a:prstGeom prst="wedgeRoundRectCallout">
            <a:avLst>
              <a:gd name="adj1" fmla="val -38977"/>
              <a:gd name="adj2" fmla="val -88903"/>
              <a:gd name="adj3" fmla="val 16667"/>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10000"/>
                  </a:schemeClr>
                </a:solidFill>
                <a:latin typeface="Arial Narrow" pitchFamily="34" charset="0"/>
                <a:cs typeface="Arial Narrow"/>
              </a:rPr>
              <a:t>Auburn Hills Named Partner in Workplace Charging Challenge</a:t>
            </a:r>
          </a:p>
        </p:txBody>
      </p:sp>
      <p:sp>
        <p:nvSpPr>
          <p:cNvPr id="20" name="Rounded Rectangular Callout 19"/>
          <p:cNvSpPr/>
          <p:nvPr/>
        </p:nvSpPr>
        <p:spPr>
          <a:xfrm>
            <a:off x="1143000" y="3691075"/>
            <a:ext cx="2438400" cy="700939"/>
          </a:xfrm>
          <a:prstGeom prst="wedgeRoundRectCallout">
            <a:avLst>
              <a:gd name="adj1" fmla="val -38977"/>
              <a:gd name="adj2" fmla="val -88903"/>
              <a:gd name="adj3" fmla="val 16667"/>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10000"/>
                  </a:schemeClr>
                </a:solidFill>
                <a:latin typeface="Arial Narrow" pitchFamily="34" charset="0"/>
                <a:cs typeface="Arial Narrow"/>
              </a:rPr>
              <a:t>Google, Ford, GE Pledge </a:t>
            </a:r>
            <a:r>
              <a:rPr lang="en-US" sz="1600" dirty="0" smtClean="0">
                <a:solidFill>
                  <a:schemeClr val="bg2">
                    <a:lumMod val="10000"/>
                  </a:schemeClr>
                </a:solidFill>
                <a:latin typeface="Arial Narrow" pitchFamily="34" charset="0"/>
                <a:cs typeface="Arial Narrow"/>
              </a:rPr>
              <a:t/>
            </a:r>
            <a:br>
              <a:rPr lang="en-US" sz="1600" dirty="0" smtClean="0">
                <a:solidFill>
                  <a:schemeClr val="bg2">
                    <a:lumMod val="10000"/>
                  </a:schemeClr>
                </a:solidFill>
                <a:latin typeface="Arial Narrow" pitchFamily="34" charset="0"/>
                <a:cs typeface="Arial Narrow"/>
              </a:rPr>
            </a:br>
            <a:r>
              <a:rPr lang="en-US" sz="1600" dirty="0" smtClean="0">
                <a:solidFill>
                  <a:schemeClr val="bg2">
                    <a:lumMod val="10000"/>
                  </a:schemeClr>
                </a:solidFill>
                <a:latin typeface="Arial Narrow" pitchFamily="34" charset="0"/>
                <a:cs typeface="Arial Narrow"/>
              </a:rPr>
              <a:t>Workplace </a:t>
            </a:r>
            <a:r>
              <a:rPr lang="en-US" sz="1600" dirty="0">
                <a:solidFill>
                  <a:schemeClr val="bg2">
                    <a:lumMod val="10000"/>
                  </a:schemeClr>
                </a:solidFill>
                <a:latin typeface="Arial Narrow" pitchFamily="34" charset="0"/>
                <a:cs typeface="Arial Narrow"/>
              </a:rPr>
              <a:t>EV Stations</a:t>
            </a:r>
          </a:p>
        </p:txBody>
      </p:sp>
      <p:sp>
        <p:nvSpPr>
          <p:cNvPr id="21" name="Rounded Rectangular Callout 20"/>
          <p:cNvSpPr/>
          <p:nvPr/>
        </p:nvSpPr>
        <p:spPr>
          <a:xfrm>
            <a:off x="304800" y="4709008"/>
            <a:ext cx="3200400" cy="700939"/>
          </a:xfrm>
          <a:prstGeom prst="wedgeRoundRectCallout">
            <a:avLst>
              <a:gd name="adj1" fmla="val 10230"/>
              <a:gd name="adj2" fmla="val 103154"/>
              <a:gd name="adj3" fmla="val 16667"/>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bg2">
                    <a:lumMod val="10000"/>
                  </a:schemeClr>
                </a:solidFill>
                <a:latin typeface="Arial Narrow" pitchFamily="34" charset="0"/>
                <a:cs typeface="Arial Narrow"/>
              </a:rPr>
              <a:t>Lynda.com's</a:t>
            </a:r>
            <a:r>
              <a:rPr lang="en-US" sz="1600" dirty="0">
                <a:solidFill>
                  <a:schemeClr val="bg2">
                    <a:lumMod val="10000"/>
                  </a:schemeClr>
                </a:solidFill>
                <a:latin typeface="Arial Narrow" pitchFamily="34" charset="0"/>
                <a:cs typeface="Arial Narrow"/>
              </a:rPr>
              <a:t> New Workplace Perk: Electric Car Charging Station</a:t>
            </a:r>
          </a:p>
        </p:txBody>
      </p:sp>
      <p:pic>
        <p:nvPicPr>
          <p:cNvPr id="2"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31129" r="34000" b="29562"/>
          <a:stretch/>
        </p:blipFill>
        <p:spPr bwMode="auto">
          <a:xfrm>
            <a:off x="411531" y="5867400"/>
            <a:ext cx="1847850" cy="550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ounded Rectangular Callout 25"/>
          <p:cNvSpPr/>
          <p:nvPr/>
        </p:nvSpPr>
        <p:spPr>
          <a:xfrm>
            <a:off x="5410200" y="3050054"/>
            <a:ext cx="3200400" cy="700939"/>
          </a:xfrm>
          <a:prstGeom prst="wedgeRoundRectCallout">
            <a:avLst>
              <a:gd name="adj1" fmla="val 13007"/>
              <a:gd name="adj2" fmla="val 95906"/>
              <a:gd name="adj3" fmla="val 16667"/>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10000"/>
                  </a:schemeClr>
                </a:solidFill>
                <a:latin typeface="Arial Narrow" pitchFamily="34" charset="0"/>
                <a:cs typeface="Arial Narrow"/>
              </a:rPr>
              <a:t>Coca-Cola, GE join push for electric vehicle charging stations </a:t>
            </a:r>
          </a:p>
        </p:txBody>
      </p:sp>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21747" y="4144909"/>
            <a:ext cx="3977056" cy="594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ounded Rectangular Callout 27"/>
          <p:cNvSpPr/>
          <p:nvPr/>
        </p:nvSpPr>
        <p:spPr>
          <a:xfrm>
            <a:off x="3083096" y="5792062"/>
            <a:ext cx="3200400" cy="700939"/>
          </a:xfrm>
          <a:prstGeom prst="wedgeRoundRectCallout">
            <a:avLst>
              <a:gd name="adj1" fmla="val 45150"/>
              <a:gd name="adj2" fmla="val -92527"/>
              <a:gd name="adj3" fmla="val 16667"/>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2">
                    <a:lumMod val="10000"/>
                  </a:schemeClr>
                </a:solidFill>
                <a:latin typeface="Arial Narrow" pitchFamily="34" charset="0"/>
                <a:cs typeface="Arial Narrow"/>
              </a:rPr>
              <a:t>Dominion installs vehicle charging stations on Richmond campus</a:t>
            </a:r>
          </a:p>
        </p:txBody>
      </p:sp>
      <p:pic>
        <p:nvPicPr>
          <p:cNvPr id="1033" name="Picture 9" descr="http://vbia.org/sites/vbia.org/files/fck/image/VBlogoRed.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2709" y="5106416"/>
            <a:ext cx="2410291" cy="79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490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7592" t="6887" r="29280" b="38616"/>
          <a:stretch/>
        </p:blipFill>
        <p:spPr>
          <a:xfrm>
            <a:off x="0" y="1828801"/>
            <a:ext cx="6286500" cy="3810000"/>
          </a:xfrm>
          <a:prstGeom prst="rect">
            <a:avLst/>
          </a:prstGeom>
        </p:spPr>
      </p:pic>
      <p:sp>
        <p:nvSpPr>
          <p:cNvPr id="3" name="Title 2"/>
          <p:cNvSpPr>
            <a:spLocks noGrp="1"/>
          </p:cNvSpPr>
          <p:nvPr>
            <p:ph type="title"/>
          </p:nvPr>
        </p:nvSpPr>
        <p:spPr>
          <a:xfrm>
            <a:off x="0" y="0"/>
            <a:ext cx="8458200" cy="990600"/>
          </a:xfrm>
        </p:spPr>
        <p:txBody>
          <a:bodyPr>
            <a:noAutofit/>
          </a:bodyPr>
          <a:lstStyle/>
          <a:p>
            <a:pPr algn="l"/>
            <a:r>
              <a:rPr lang="en-US" sz="3200" dirty="0" smtClean="0">
                <a:solidFill>
                  <a:schemeClr val="bg1"/>
                </a:solidFill>
              </a:rPr>
              <a:t>Workplace Charging Solutions</a:t>
            </a:r>
            <a:endParaRPr lang="en-US" sz="3200" dirty="0">
              <a:solidFill>
                <a:schemeClr val="bg1"/>
              </a:solidFill>
            </a:endParaRPr>
          </a:p>
        </p:txBody>
      </p:sp>
      <p:sp>
        <p:nvSpPr>
          <p:cNvPr id="30" name="Rounded Rectangle 29"/>
          <p:cNvSpPr/>
          <p:nvPr/>
        </p:nvSpPr>
        <p:spPr>
          <a:xfrm>
            <a:off x="6019800" y="990600"/>
            <a:ext cx="3044976" cy="1112520"/>
          </a:xfrm>
          <a:prstGeom prst="roundRect">
            <a:avLst>
              <a:gd name="adj" fmla="val 10000"/>
            </a:avLst>
          </a:pr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nvGrpSpPr>
          <p:cNvPr id="12" name="Group 11"/>
          <p:cNvGrpSpPr/>
          <p:nvPr/>
        </p:nvGrpSpPr>
        <p:grpSpPr>
          <a:xfrm>
            <a:off x="4572000" y="2514600"/>
            <a:ext cx="4343400" cy="2536809"/>
            <a:chOff x="4602486" y="3078446"/>
            <a:chExt cx="4343400" cy="2255520"/>
          </a:xfrm>
          <a:solidFill>
            <a:schemeClr val="accent1"/>
          </a:solidFill>
        </p:grpSpPr>
        <p:sp>
          <p:nvSpPr>
            <p:cNvPr id="13" name="Rounded Rectangle 12"/>
            <p:cNvSpPr/>
            <p:nvPr/>
          </p:nvSpPr>
          <p:spPr>
            <a:xfrm>
              <a:off x="4602486" y="3078446"/>
              <a:ext cx="4343400" cy="2255520"/>
            </a:xfrm>
            <a:prstGeom prst="roundRect">
              <a:avLst/>
            </a:prstGeom>
            <a:grpFill/>
          </p:spPr>
          <p:style>
            <a:lnRef idx="2">
              <a:schemeClr val="lt1">
                <a:hueOff val="0"/>
                <a:satOff val="0"/>
                <a:lumOff val="0"/>
                <a:alphaOff val="0"/>
              </a:schemeClr>
            </a:lnRef>
            <a:fillRef idx="1">
              <a:scrgbClr r="0" g="0" b="0"/>
            </a:fillRef>
            <a:effectRef idx="0">
              <a:schemeClr val="accent3">
                <a:hueOff val="25112"/>
                <a:satOff val="0"/>
                <a:lumOff val="-16079"/>
                <a:alphaOff val="0"/>
              </a:schemeClr>
            </a:effectRef>
            <a:fontRef idx="minor">
              <a:schemeClr val="lt1"/>
            </a:fontRef>
          </p:style>
        </p:sp>
        <p:sp>
          <p:nvSpPr>
            <p:cNvPr id="14" name="Rounded Rectangle 4"/>
            <p:cNvSpPr/>
            <p:nvPr/>
          </p:nvSpPr>
          <p:spPr>
            <a:xfrm>
              <a:off x="4712591" y="3188551"/>
              <a:ext cx="4123190" cy="20353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Procurement &amp; Installation</a:t>
              </a:r>
              <a:endParaRPr lang="en-US" sz="2100" kern="1200" dirty="0"/>
            </a:p>
            <a:p>
              <a:pPr marL="171450" lvl="1" indent="-171450" defTabSz="711200">
                <a:lnSpc>
                  <a:spcPct val="90000"/>
                </a:lnSpc>
                <a:spcAft>
                  <a:spcPct val="15000"/>
                </a:spcAft>
                <a:buFontTx/>
                <a:buChar char="••"/>
              </a:pPr>
              <a:r>
                <a:rPr lang="en-US" sz="1600" dirty="0"/>
                <a:t>Understanding charging station options</a:t>
              </a:r>
            </a:p>
            <a:p>
              <a:pPr marL="171450" lvl="1" indent="-171450" algn="l" defTabSz="711200">
                <a:lnSpc>
                  <a:spcPct val="90000"/>
                </a:lnSpc>
                <a:spcBef>
                  <a:spcPct val="0"/>
                </a:spcBef>
                <a:spcAft>
                  <a:spcPct val="15000"/>
                </a:spcAft>
                <a:buChar char="••"/>
              </a:pPr>
              <a:r>
                <a:rPr lang="en-US" sz="1600" kern="1200" dirty="0" smtClean="0"/>
                <a:t>Understanding incentives</a:t>
              </a:r>
              <a:endParaRPr lang="en-US" sz="1600" kern="1200" dirty="0"/>
            </a:p>
            <a:p>
              <a:pPr marL="171450" lvl="1" indent="-171450" algn="l" defTabSz="711200">
                <a:lnSpc>
                  <a:spcPct val="90000"/>
                </a:lnSpc>
                <a:spcBef>
                  <a:spcPct val="0"/>
                </a:spcBef>
                <a:spcAft>
                  <a:spcPct val="15000"/>
                </a:spcAft>
                <a:buChar char="••"/>
              </a:pPr>
              <a:r>
                <a:rPr lang="en-US" sz="1600" kern="1200" dirty="0" smtClean="0"/>
                <a:t>Working with property owners</a:t>
              </a:r>
              <a:endParaRPr lang="en-US" sz="1600" kern="1200" dirty="0"/>
            </a:p>
            <a:p>
              <a:pPr marL="171450" lvl="1" indent="-171450" algn="l" defTabSz="711200">
                <a:lnSpc>
                  <a:spcPct val="90000"/>
                </a:lnSpc>
                <a:spcBef>
                  <a:spcPct val="0"/>
                </a:spcBef>
                <a:spcAft>
                  <a:spcPct val="15000"/>
                </a:spcAft>
                <a:buChar char="••"/>
              </a:pPr>
              <a:r>
                <a:rPr lang="en-US" sz="1600" kern="1200" dirty="0" smtClean="0"/>
                <a:t>Understanding permitting &amp; zoning rules</a:t>
              </a:r>
              <a:endParaRPr lang="en-US" sz="1600" kern="1200" dirty="0"/>
            </a:p>
            <a:p>
              <a:pPr marL="171450" lvl="1" indent="-171450" defTabSz="711200">
                <a:lnSpc>
                  <a:spcPct val="90000"/>
                </a:lnSpc>
                <a:spcAft>
                  <a:spcPct val="15000"/>
                </a:spcAft>
                <a:buFontTx/>
                <a:buChar char="••"/>
              </a:pPr>
              <a:r>
                <a:rPr lang="en-US" sz="1600" dirty="0"/>
                <a:t>Working with electrical contractors</a:t>
              </a:r>
            </a:p>
            <a:p>
              <a:pPr marL="171450" lvl="1" indent="-171450" algn="l" defTabSz="711200">
                <a:lnSpc>
                  <a:spcPct val="90000"/>
                </a:lnSpc>
                <a:spcBef>
                  <a:spcPct val="0"/>
                </a:spcBef>
                <a:spcAft>
                  <a:spcPct val="15000"/>
                </a:spcAft>
                <a:buChar char="••"/>
              </a:pPr>
              <a:r>
                <a:rPr lang="en-US" sz="1600" kern="1200" dirty="0" smtClean="0"/>
                <a:t>Achieving ADA compliance</a:t>
              </a:r>
            </a:p>
            <a:p>
              <a:pPr marL="171450" lvl="1" indent="-171450" algn="l" defTabSz="711200">
                <a:lnSpc>
                  <a:spcPct val="90000"/>
                </a:lnSpc>
                <a:spcBef>
                  <a:spcPct val="0"/>
                </a:spcBef>
                <a:spcAft>
                  <a:spcPct val="15000"/>
                </a:spcAft>
                <a:buChar char="••"/>
              </a:pPr>
              <a:r>
                <a:rPr lang="en-US" sz="1600" dirty="0" smtClean="0"/>
                <a:t>Identifying optimal signage</a:t>
              </a:r>
              <a:endParaRPr lang="en-US" sz="1600" kern="1200" dirty="0" smtClean="0"/>
            </a:p>
          </p:txBody>
        </p:sp>
      </p:grpSp>
    </p:spTree>
    <p:extLst>
      <p:ext uri="{BB962C8B-B14F-4D97-AF65-F5344CB8AC3E}">
        <p14:creationId xmlns:p14="http://schemas.microsoft.com/office/powerpoint/2010/main" val="90166749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8238" y="1828800"/>
            <a:ext cx="5725762" cy="3810000"/>
          </a:xfrm>
          <a:prstGeom prst="rect">
            <a:avLst/>
          </a:prstGeom>
        </p:spPr>
      </p:pic>
      <p:sp>
        <p:nvSpPr>
          <p:cNvPr id="5" name="Title 1"/>
          <p:cNvSpPr>
            <a:spLocks noGrp="1"/>
          </p:cNvSpPr>
          <p:nvPr>
            <p:ph type="title"/>
          </p:nvPr>
        </p:nvSpPr>
        <p:spPr>
          <a:xfrm>
            <a:off x="0" y="76200"/>
            <a:ext cx="9144000" cy="914400"/>
          </a:xfrm>
        </p:spPr>
        <p:txBody>
          <a:bodyPr>
            <a:normAutofit/>
          </a:bodyPr>
          <a:lstStyle/>
          <a:p>
            <a:pPr algn="l"/>
            <a:r>
              <a:rPr lang="en-US" sz="3600" dirty="0" smtClean="0">
                <a:solidFill>
                  <a:schemeClr val="bg1"/>
                </a:solidFill>
              </a:rPr>
              <a:t>Workplace Charging Solutions</a:t>
            </a:r>
            <a:endParaRPr lang="en-US" sz="3600" dirty="0">
              <a:solidFill>
                <a:schemeClr val="bg1"/>
              </a:solidFill>
            </a:endParaRPr>
          </a:p>
        </p:txBody>
      </p:sp>
      <p:grpSp>
        <p:nvGrpSpPr>
          <p:cNvPr id="7" name="Group 6"/>
          <p:cNvGrpSpPr/>
          <p:nvPr/>
        </p:nvGrpSpPr>
        <p:grpSpPr>
          <a:xfrm>
            <a:off x="228600" y="2454166"/>
            <a:ext cx="4343400" cy="2514600"/>
            <a:chOff x="4800600" y="609576"/>
            <a:chExt cx="4343400" cy="2255520"/>
          </a:xfrm>
        </p:grpSpPr>
        <p:sp>
          <p:nvSpPr>
            <p:cNvPr id="8" name="Rounded Rectangle 7"/>
            <p:cNvSpPr/>
            <p:nvPr/>
          </p:nvSpPr>
          <p:spPr>
            <a:xfrm>
              <a:off x="4800600" y="609576"/>
              <a:ext cx="4343400" cy="2255520"/>
            </a:xfrm>
            <a:prstGeom prst="roundRect">
              <a:avLst/>
            </a:prstGeom>
            <a:solidFill>
              <a:schemeClr val="accent1"/>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9" name="Rounded Rectangle 4"/>
            <p:cNvSpPr/>
            <p:nvPr/>
          </p:nvSpPr>
          <p:spPr>
            <a:xfrm>
              <a:off x="4910705" y="719681"/>
              <a:ext cx="4123190" cy="2035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Management &amp; Policy</a:t>
              </a:r>
              <a:endParaRPr lang="en-US" sz="2100" kern="1200" dirty="0"/>
            </a:p>
            <a:p>
              <a:pPr marL="171450" lvl="1" indent="-171450" defTabSz="711200">
                <a:lnSpc>
                  <a:spcPct val="90000"/>
                </a:lnSpc>
                <a:spcAft>
                  <a:spcPct val="15000"/>
                </a:spcAft>
                <a:buFontTx/>
                <a:buChar char="••"/>
              </a:pPr>
              <a:r>
                <a:rPr lang="en-US" sz="1600" dirty="0" smtClean="0"/>
                <a:t>Monitoring electricity &amp; usage</a:t>
              </a:r>
            </a:p>
            <a:p>
              <a:pPr marL="171450" lvl="1" indent="-171450" defTabSz="711200">
                <a:lnSpc>
                  <a:spcPct val="90000"/>
                </a:lnSpc>
                <a:spcAft>
                  <a:spcPct val="15000"/>
                </a:spcAft>
                <a:buFontTx/>
                <a:buChar char="••"/>
              </a:pPr>
              <a:r>
                <a:rPr lang="en-US" sz="1600" dirty="0" smtClean="0"/>
                <a:t>Setting an employee pricing system</a:t>
              </a:r>
            </a:p>
            <a:p>
              <a:pPr marL="171450" lvl="1" indent="-171450" defTabSz="711200">
                <a:lnSpc>
                  <a:spcPct val="90000"/>
                </a:lnSpc>
                <a:spcAft>
                  <a:spcPct val="15000"/>
                </a:spcAft>
                <a:buFontTx/>
                <a:buChar char="••"/>
              </a:pPr>
              <a:r>
                <a:rPr lang="en-US" sz="1600" dirty="0"/>
                <a:t>Establishing employee fairness</a:t>
              </a:r>
            </a:p>
            <a:p>
              <a:pPr marL="171450" lvl="1" indent="-171450" defTabSz="711200">
                <a:lnSpc>
                  <a:spcPct val="90000"/>
                </a:lnSpc>
                <a:spcAft>
                  <a:spcPct val="15000"/>
                </a:spcAft>
                <a:buFontTx/>
                <a:buChar char="••"/>
              </a:pPr>
              <a:r>
                <a:rPr lang="en-US" sz="1600" dirty="0" smtClean="0"/>
                <a:t>Working </a:t>
              </a:r>
              <a:r>
                <a:rPr lang="en-US" sz="1600" dirty="0"/>
                <a:t>with utilities on demand charges</a:t>
              </a:r>
            </a:p>
            <a:p>
              <a:pPr marL="171450" lvl="1" indent="-171450" defTabSz="711200">
                <a:lnSpc>
                  <a:spcPct val="90000"/>
                </a:lnSpc>
                <a:spcAft>
                  <a:spcPct val="15000"/>
                </a:spcAft>
                <a:buFontTx/>
                <a:buChar char="••"/>
              </a:pPr>
              <a:r>
                <a:rPr lang="en-US" sz="1600" dirty="0"/>
                <a:t>Determining management logistics</a:t>
              </a:r>
            </a:p>
            <a:p>
              <a:pPr marL="171450" lvl="1" indent="-171450" algn="l" defTabSz="711200">
                <a:lnSpc>
                  <a:spcPct val="90000"/>
                </a:lnSpc>
                <a:spcBef>
                  <a:spcPct val="0"/>
                </a:spcBef>
                <a:spcAft>
                  <a:spcPct val="15000"/>
                </a:spcAft>
                <a:buChar char="••"/>
              </a:pPr>
              <a:r>
                <a:rPr lang="en-US" sz="1600" kern="1200" dirty="0" smtClean="0"/>
                <a:t>Communicating legal liability</a:t>
              </a:r>
              <a:endParaRPr lang="en-US" sz="1600" kern="1200" dirty="0"/>
            </a:p>
            <a:p>
              <a:pPr marL="171450" lvl="1" indent="-171450" algn="l" defTabSz="711200">
                <a:lnSpc>
                  <a:spcPct val="90000"/>
                </a:lnSpc>
                <a:spcBef>
                  <a:spcPct val="0"/>
                </a:spcBef>
                <a:spcAft>
                  <a:spcPct val="15000"/>
                </a:spcAft>
                <a:buChar char="••"/>
              </a:pPr>
              <a:r>
                <a:rPr lang="en-US" sz="1600" kern="1200" dirty="0" smtClean="0"/>
                <a:t>Developing parking etiquette</a:t>
              </a:r>
              <a:endParaRPr lang="en-US" sz="1600" kern="1200" dirty="0"/>
            </a:p>
          </p:txBody>
        </p:sp>
      </p:grpSp>
    </p:spTree>
    <p:extLst>
      <p:ext uri="{BB962C8B-B14F-4D97-AF65-F5344CB8AC3E}">
        <p14:creationId xmlns:p14="http://schemas.microsoft.com/office/powerpoint/2010/main" val="4213241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296400" cy="990600"/>
          </a:xfrm>
        </p:spPr>
        <p:txBody>
          <a:bodyPr>
            <a:noAutofit/>
          </a:bodyPr>
          <a:lstStyle/>
          <a:p>
            <a:pPr algn="l"/>
            <a:r>
              <a:rPr lang="en-US" sz="3200" dirty="0" smtClean="0">
                <a:solidFill>
                  <a:schemeClr val="bg1"/>
                </a:solidFill>
              </a:rPr>
              <a:t>Goal</a:t>
            </a:r>
            <a:r>
              <a:rPr lang="en-US" sz="3200" dirty="0">
                <a:solidFill>
                  <a:schemeClr val="bg1"/>
                </a:solidFill>
              </a:rPr>
              <a:t>: Affordable </a:t>
            </a:r>
            <a:r>
              <a:rPr lang="en-US" sz="3200" dirty="0" smtClean="0">
                <a:solidFill>
                  <a:schemeClr val="bg1"/>
                </a:solidFill>
              </a:rPr>
              <a:t>&amp; Convenient</a:t>
            </a:r>
            <a:br>
              <a:rPr lang="en-US" sz="3200" dirty="0" smtClean="0">
                <a:solidFill>
                  <a:schemeClr val="bg1"/>
                </a:solidFill>
              </a:rPr>
            </a:br>
            <a:r>
              <a:rPr lang="en-US" sz="3200" dirty="0" smtClean="0">
                <a:solidFill>
                  <a:schemeClr val="bg1"/>
                </a:solidFill>
              </a:rPr>
              <a:t>Plug-In Electric Vehicles (PEVs)</a:t>
            </a:r>
            <a:endParaRPr lang="en-US" sz="3200" dirty="0">
              <a:solidFill>
                <a:schemeClr val="bg1"/>
              </a:solidFill>
            </a:endParaRPr>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794"/>
          <a:stretch/>
        </p:blipFill>
        <p:spPr bwMode="auto">
          <a:xfrm>
            <a:off x="457200" y="2159397"/>
            <a:ext cx="8284713" cy="2946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04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1500" fill="hold"/>
                                        <p:tgtEl>
                                          <p:spTgt spid="2050"/>
                                        </p:tgtEl>
                                        <p:attrNameLst>
                                          <p:attrName>ppt_x</p:attrName>
                                        </p:attrNameLst>
                                      </p:cBhvr>
                                      <p:tavLst>
                                        <p:tav tm="0">
                                          <p:val>
                                            <p:strVal val="0-#ppt_w/2"/>
                                          </p:val>
                                        </p:tav>
                                        <p:tav tm="100000">
                                          <p:val>
                                            <p:strVal val="#ppt_x"/>
                                          </p:val>
                                        </p:tav>
                                      </p:tavLst>
                                    </p:anim>
                                    <p:anim calcmode="lin" valueType="num">
                                      <p:cBhvr additive="base">
                                        <p:cTn id="8" dur="1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rah.Olexsak\Downloads\26457.jpg"/>
          <p:cNvPicPr>
            <a:picLocks noChangeAspect="1" noChangeArrowheads="1"/>
          </p:cNvPicPr>
          <p:nvPr/>
        </p:nvPicPr>
        <p:blipFill rotWithShape="1">
          <a:blip r:embed="rId3">
            <a:extLst>
              <a:ext uri="{28A0092B-C50C-407E-A947-70E740481C1C}">
                <a14:useLocalDpi xmlns:a14="http://schemas.microsoft.com/office/drawing/2010/main" val="0"/>
              </a:ext>
            </a:extLst>
          </a:blip>
          <a:srcRect t="2444" b="30666"/>
          <a:stretch/>
        </p:blipFill>
        <p:spPr bwMode="auto">
          <a:xfrm>
            <a:off x="0" y="2042160"/>
            <a:ext cx="9144000" cy="45872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p:cNvGraphicFramePr/>
          <p:nvPr>
            <p:extLst>
              <p:ext uri="{D42A27DB-BD31-4B8C-83A1-F6EECF244321}">
                <p14:modId xmlns:p14="http://schemas.microsoft.com/office/powerpoint/2010/main" val="2564719815"/>
              </p:ext>
            </p:extLst>
          </p:nvPr>
        </p:nvGraphicFramePr>
        <p:xfrm>
          <a:off x="0" y="1143000"/>
          <a:ext cx="9144000" cy="3200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1"/>
          <p:cNvSpPr>
            <a:spLocks noGrp="1"/>
          </p:cNvSpPr>
          <p:nvPr>
            <p:ph type="title"/>
          </p:nvPr>
        </p:nvSpPr>
        <p:spPr>
          <a:xfrm>
            <a:off x="0" y="0"/>
            <a:ext cx="9067800" cy="990600"/>
          </a:xfrm>
        </p:spPr>
        <p:txBody>
          <a:bodyPr>
            <a:normAutofit/>
          </a:bodyPr>
          <a:lstStyle/>
          <a:p>
            <a:pPr algn="l"/>
            <a:r>
              <a:rPr lang="en-US" sz="3200" dirty="0" smtClean="0">
                <a:solidFill>
                  <a:schemeClr val="bg1"/>
                </a:solidFill>
              </a:rPr>
              <a:t>Workplace Charging Challenge Partner</a:t>
            </a:r>
            <a:endParaRPr lang="en-US" sz="3200" dirty="0">
              <a:solidFill>
                <a:schemeClr val="bg1"/>
              </a:solidFill>
            </a:endParaRPr>
          </a:p>
        </p:txBody>
      </p:sp>
      <p:sp>
        <p:nvSpPr>
          <p:cNvPr id="6" name="Right Arrow 5"/>
          <p:cNvSpPr/>
          <p:nvPr/>
        </p:nvSpPr>
        <p:spPr>
          <a:xfrm>
            <a:off x="1097283" y="1143000"/>
            <a:ext cx="7010393" cy="706552"/>
          </a:xfrm>
          <a:prstGeom prst="rightArrow">
            <a:avLst/>
          </a:prstGeom>
          <a:solidFill>
            <a:schemeClr val="accent2"/>
          </a:solidFill>
        </p:spPr>
        <p:style>
          <a:lnRef idx="0">
            <a:schemeClr val="dk1">
              <a:hueOff val="0"/>
              <a:satOff val="0"/>
              <a:lumOff val="0"/>
              <a:alphaOff val="0"/>
            </a:schemeClr>
          </a:lnRef>
          <a:fillRef idx="1">
            <a:scrgbClr r="0" g="0" b="0"/>
          </a:fillRef>
          <a:effectRef idx="0">
            <a:schemeClr val="accent3">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05893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39200" cy="990600"/>
          </a:xfrm>
        </p:spPr>
        <p:txBody>
          <a:bodyPr>
            <a:normAutofit/>
          </a:bodyPr>
          <a:lstStyle/>
          <a:p>
            <a:pPr algn="l"/>
            <a:r>
              <a:rPr lang="en-US" sz="3200" dirty="0" smtClean="0">
                <a:solidFill>
                  <a:schemeClr val="bg1"/>
                </a:solidFill>
                <a:ea typeface="ＭＳ Ｐゴシック" pitchFamily="-65" charset="-128"/>
              </a:rPr>
              <a:t>Is Workplace Charging Right for You</a:t>
            </a:r>
            <a:r>
              <a:rPr lang="en-US" sz="3200" dirty="0" smtClean="0">
                <a:solidFill>
                  <a:srgbClr val="0959A5"/>
                </a:solidFill>
                <a:ea typeface="ＭＳ Ｐゴシック" pitchFamily="-65" charset="-128"/>
              </a:rPr>
              <a:t>?</a:t>
            </a:r>
            <a:endParaRPr lang="en-US" sz="3200" dirty="0">
              <a:solidFill>
                <a:srgbClr val="0959A5"/>
              </a:solidFill>
            </a:endParaRPr>
          </a:p>
        </p:txBody>
      </p:sp>
      <p:sp>
        <p:nvSpPr>
          <p:cNvPr id="6" name="Rounded Rectangle 5"/>
          <p:cNvSpPr/>
          <p:nvPr/>
        </p:nvSpPr>
        <p:spPr>
          <a:xfrm>
            <a:off x="3191636" y="1219201"/>
            <a:ext cx="3830880" cy="142228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Let’s continue the conversation</a:t>
            </a:r>
            <a:endParaRPr lang="en-US" sz="2000" dirty="0"/>
          </a:p>
        </p:txBody>
      </p:sp>
      <p:sp>
        <p:nvSpPr>
          <p:cNvPr id="7" name="Rounded Rectangle 6"/>
          <p:cNvSpPr/>
          <p:nvPr/>
        </p:nvSpPr>
        <p:spPr>
          <a:xfrm>
            <a:off x="3200400" y="3135241"/>
            <a:ext cx="3860801" cy="1411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Learn more about the Workplace Charging Challenge</a:t>
            </a:r>
            <a:endParaRPr lang="en-US" sz="2000" dirty="0"/>
          </a:p>
        </p:txBody>
      </p:sp>
      <p:sp>
        <p:nvSpPr>
          <p:cNvPr id="8" name="Rounded Rectangle 7"/>
          <p:cNvSpPr/>
          <p:nvPr/>
        </p:nvSpPr>
        <p:spPr>
          <a:xfrm>
            <a:off x="3206154" y="5029200"/>
            <a:ext cx="3880446" cy="142228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 Build a successful workplace charging program</a:t>
            </a:r>
            <a:endParaRPr lang="en-US" sz="2000" dirty="0"/>
          </a:p>
        </p:txBody>
      </p:sp>
      <p:sp>
        <p:nvSpPr>
          <p:cNvPr id="15" name="Down Arrow 14"/>
          <p:cNvSpPr/>
          <p:nvPr/>
        </p:nvSpPr>
        <p:spPr>
          <a:xfrm>
            <a:off x="4953000" y="2743200"/>
            <a:ext cx="304800" cy="3048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a:off x="7239000" y="1219200"/>
            <a:ext cx="1476649" cy="1422287"/>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p>
        </p:txBody>
      </p:sp>
      <p:sp>
        <p:nvSpPr>
          <p:cNvPr id="26" name="Rounded Rectangle 25"/>
          <p:cNvSpPr/>
          <p:nvPr/>
        </p:nvSpPr>
        <p:spPr>
          <a:xfrm>
            <a:off x="7262677" y="3135241"/>
            <a:ext cx="1476649" cy="1422287"/>
          </a:xfrm>
          <a:prstGeom prst="roundRect">
            <a:avLst/>
          </a:prstGeom>
          <a:blipFill dpi="0" rotWithShape="1">
            <a:blip r:embed="rId4"/>
            <a:srcRect/>
            <a:stretch>
              <a:fillRect/>
            </a:stretch>
          </a:blip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p>
        </p:txBody>
      </p:sp>
      <p:sp>
        <p:nvSpPr>
          <p:cNvPr id="27" name="Rounded Rectangle 26"/>
          <p:cNvSpPr/>
          <p:nvPr/>
        </p:nvSpPr>
        <p:spPr>
          <a:xfrm>
            <a:off x="7262676" y="5039690"/>
            <a:ext cx="1476649" cy="1422287"/>
          </a:xfrm>
          <a:prstGeom prst="roundRect">
            <a:avLst/>
          </a:prstGeom>
          <a:blipFill dpi="0" rotWithShape="1">
            <a:blip r:embed="rId5">
              <a:extLst>
                <a:ext uri="{BEBA8EAE-BF5A-486C-A8C5-ECC9F3942E4B}">
                  <a14:imgProps xmlns:a14="http://schemas.microsoft.com/office/drawing/2010/main">
                    <a14:imgLayer r:embed="rId6">
                      <a14:imgEffect>
                        <a14:saturation sat="66000"/>
                      </a14:imgEffect>
                    </a14:imgLayer>
                  </a14:imgProps>
                </a:ext>
              </a:extLst>
            </a:blip>
            <a:srcRect/>
            <a:stretch>
              <a:fillRect/>
            </a:stretch>
          </a:blipFill>
          <a:ln w="539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p>
        </p:txBody>
      </p:sp>
      <p:sp>
        <p:nvSpPr>
          <p:cNvPr id="28" name="Down Arrow 27"/>
          <p:cNvSpPr/>
          <p:nvPr/>
        </p:nvSpPr>
        <p:spPr>
          <a:xfrm>
            <a:off x="4946942" y="4648200"/>
            <a:ext cx="304800" cy="3048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00" y="1835932"/>
            <a:ext cx="2971800" cy="400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750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0" y="0"/>
            <a:ext cx="8229600" cy="990600"/>
          </a:xfrm>
        </p:spPr>
        <p:txBody>
          <a:bodyPr>
            <a:noAutofit/>
          </a:bodyPr>
          <a:lstStyle/>
          <a:p>
            <a:pPr algn="l"/>
            <a:r>
              <a:rPr lang="en-US" sz="3200" dirty="0" smtClean="0">
                <a:ea typeface="ＭＳ Ｐゴシック" pitchFamily="-65" charset="-128"/>
              </a:rPr>
              <a:t>Let’s Continue the Conversation</a:t>
            </a:r>
          </a:p>
        </p:txBody>
      </p:sp>
      <p:sp>
        <p:nvSpPr>
          <p:cNvPr id="53251" name="Rectangle 3"/>
          <p:cNvSpPr txBox="1">
            <a:spLocks noChangeArrowheads="1"/>
          </p:cNvSpPr>
          <p:nvPr/>
        </p:nvSpPr>
        <p:spPr bwMode="auto">
          <a:xfrm>
            <a:off x="472966" y="1295400"/>
            <a:ext cx="8229600" cy="3581400"/>
          </a:xfrm>
          <a:prstGeom prst="rect">
            <a:avLst/>
          </a:prstGeom>
          <a:noFill/>
          <a:ln w="9525">
            <a:noFill/>
            <a:miter lim="800000"/>
            <a:headEnd/>
            <a:tailEnd/>
          </a:ln>
        </p:spPr>
        <p:txBody>
          <a:bodyPr lIns="0" tIns="0" rIns="0" bIns="0"/>
          <a:lstStyle/>
          <a:p>
            <a:pPr eaLnBrk="1" hangingPunct="1">
              <a:spcBef>
                <a:spcPts val="0"/>
              </a:spcBef>
              <a:buNone/>
            </a:pPr>
            <a:r>
              <a:rPr lang="en-US" b="1" dirty="0"/>
              <a:t>Presenter’s Name</a:t>
            </a:r>
          </a:p>
          <a:p>
            <a:pPr eaLnBrk="1" hangingPunct="1">
              <a:spcBef>
                <a:spcPts val="0"/>
              </a:spcBef>
              <a:buNone/>
            </a:pPr>
            <a:r>
              <a:rPr lang="en-US" dirty="0"/>
              <a:t>E-mail address</a:t>
            </a:r>
          </a:p>
          <a:p>
            <a:pPr eaLnBrk="1" hangingPunct="1">
              <a:spcBef>
                <a:spcPts val="0"/>
              </a:spcBef>
              <a:buNone/>
            </a:pPr>
            <a:r>
              <a:rPr lang="en-US" dirty="0"/>
              <a:t>Phone </a:t>
            </a:r>
            <a:r>
              <a:rPr lang="en-US" dirty="0" smtClean="0"/>
              <a:t>number</a:t>
            </a:r>
          </a:p>
          <a:p>
            <a:pPr eaLnBrk="1" hangingPunct="1">
              <a:spcBef>
                <a:spcPts val="0"/>
              </a:spcBef>
              <a:buNone/>
            </a:pPr>
            <a:r>
              <a:rPr lang="en-US" b="1" dirty="0" smtClean="0"/>
              <a:t> </a:t>
            </a:r>
            <a:endParaRPr lang="en-US" b="1" dirty="0"/>
          </a:p>
          <a:p>
            <a:pPr eaLnBrk="1" hangingPunct="1">
              <a:spcBef>
                <a:spcPts val="0"/>
              </a:spcBef>
              <a:buNone/>
            </a:pPr>
            <a:r>
              <a:rPr lang="en-US" b="1" dirty="0" smtClean="0"/>
              <a:t>Workplace Charging Challenge</a:t>
            </a:r>
          </a:p>
          <a:p>
            <a:pPr marL="0" lvl="1">
              <a:spcBef>
                <a:spcPts val="0"/>
              </a:spcBef>
            </a:pPr>
            <a:r>
              <a:rPr lang="en-US" dirty="0">
                <a:hlinkClick r:id="rId3"/>
              </a:rPr>
              <a:t>WorkplaceCharging@ee.doe.gov</a:t>
            </a:r>
          </a:p>
          <a:p>
            <a:pPr marL="0" lvl="1">
              <a:spcBef>
                <a:spcPts val="0"/>
              </a:spcBef>
            </a:pPr>
            <a:r>
              <a:rPr lang="en-US" dirty="0" smtClean="0">
                <a:hlinkClick r:id="rId3"/>
              </a:rPr>
              <a:t>www.electricvehicles.energy.gov</a:t>
            </a:r>
            <a:endParaRPr lang="en-US" dirty="0" smtClean="0"/>
          </a:p>
          <a:p>
            <a:pPr marL="0" lvl="1">
              <a:spcBef>
                <a:spcPts val="0"/>
              </a:spcBef>
            </a:pPr>
            <a:endParaRPr lang="en-US" b="1" dirty="0" smtClean="0"/>
          </a:p>
          <a:p>
            <a:pPr marL="342900" indent="-342900" eaLnBrk="0" hangingPunct="0">
              <a:spcBef>
                <a:spcPts val="0"/>
              </a:spcBef>
              <a:buClr>
                <a:schemeClr val="tx1"/>
              </a:buClr>
            </a:pPr>
            <a:r>
              <a:rPr lang="en-US" b="1" dirty="0" smtClean="0"/>
              <a:t>Ambassador Organization</a:t>
            </a:r>
          </a:p>
          <a:p>
            <a:pPr marL="342900" indent="-342900" eaLnBrk="0" hangingPunct="0">
              <a:spcBef>
                <a:spcPts val="0"/>
              </a:spcBef>
              <a:buClr>
                <a:schemeClr val="tx1"/>
              </a:buClr>
            </a:pPr>
            <a:r>
              <a:rPr lang="en-US" dirty="0" smtClean="0"/>
              <a:t>Ambassador E-mail</a:t>
            </a:r>
          </a:p>
          <a:p>
            <a:pPr marL="342900" indent="-342900" eaLnBrk="0" hangingPunct="0">
              <a:spcBef>
                <a:spcPts val="0"/>
              </a:spcBef>
              <a:buClr>
                <a:schemeClr val="tx1"/>
              </a:buClr>
            </a:pPr>
            <a:r>
              <a:rPr lang="en-US" dirty="0" smtClean="0"/>
              <a:t>Ambassador Website</a:t>
            </a:r>
            <a:endParaRPr lang="en-US" sz="2000" dirty="0" smtClean="0"/>
          </a:p>
          <a:p>
            <a:pPr marL="342900" indent="-342900" eaLnBrk="0" hangingPunct="0">
              <a:spcBef>
                <a:spcPts val="0"/>
              </a:spcBef>
              <a:buClr>
                <a:schemeClr val="tx1"/>
              </a:buClr>
            </a:pPr>
            <a:endParaRPr lang="en-US" sz="2000" dirty="0" smtClean="0"/>
          </a:p>
          <a:p>
            <a:pPr marL="342900" indent="-342900" eaLnBrk="0" hangingPunct="0">
              <a:spcBef>
                <a:spcPts val="0"/>
              </a:spcBef>
              <a:buClr>
                <a:schemeClr val="tx1"/>
              </a:buClr>
            </a:pPr>
            <a:endParaRPr lang="en-US" sz="2000" dirty="0" smtClean="0"/>
          </a:p>
        </p:txBody>
      </p:sp>
      <p:pic>
        <p:nvPicPr>
          <p:cNvPr id="4098" name="Picture 2" descr="C:\Users\Sarah.Olexsak\Downloads\2645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712"/>
          <a:stretch/>
        </p:blipFill>
        <p:spPr bwMode="auto">
          <a:xfrm>
            <a:off x="0" y="4495800"/>
            <a:ext cx="9144000" cy="197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369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6351821"/>
            <a:ext cx="5257801" cy="277579"/>
          </a:xfrm>
          <a:prstGeom prst="rect">
            <a:avLst/>
          </a:prstGeom>
        </p:spPr>
        <p:txBody>
          <a:bodyPr vert="horz" wrap="non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rPr>
              <a:t>Source: Argonne National Laboratory for US Department of Energy, revised </a:t>
            </a:r>
            <a:r>
              <a:rPr lang="en-US" sz="1200" dirty="0" smtClean="0">
                <a:solidFill>
                  <a:srgbClr val="000000"/>
                </a:solidFill>
                <a:latin typeface="Arial Narrow"/>
                <a:ea typeface="+mn-ea"/>
                <a:cs typeface="Arial Narrow"/>
              </a:rPr>
              <a:t>Dec </a:t>
            </a:r>
            <a:r>
              <a:rPr kumimoji="0" lang="en-US" sz="1200" i="0" u="none" strike="noStrike" kern="1200" cap="none" spc="0" normalizeH="0" noProof="0" dirty="0" smtClean="0">
                <a:ln>
                  <a:noFill/>
                </a:ln>
                <a:solidFill>
                  <a:srgbClr val="000000"/>
                </a:solidFill>
                <a:effectLst/>
                <a:uLnTx/>
                <a:uFillTx/>
                <a:latin typeface="Arial Narrow"/>
                <a:ea typeface="+mn-ea"/>
                <a:cs typeface="Arial Narrow"/>
              </a:rPr>
              <a:t>2014</a:t>
            </a:r>
            <a:endPar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endParaRPr>
          </a:p>
        </p:txBody>
      </p:sp>
      <p:sp>
        <p:nvSpPr>
          <p:cNvPr id="6" name="TextBox 5"/>
          <p:cNvSpPr txBox="1"/>
          <p:nvPr/>
        </p:nvSpPr>
        <p:spPr>
          <a:xfrm>
            <a:off x="0" y="0"/>
            <a:ext cx="7162800" cy="92885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defTabSz="457200" eaLnBrk="1" hangingPunct="1">
              <a:lnSpc>
                <a:spcPts val="2800"/>
              </a:lnSpc>
              <a:defRPr sz="2600">
                <a:solidFill>
                  <a:srgbClr val="F2F2F2"/>
                </a:solidFill>
                <a:latin typeface="+mj-lt"/>
                <a:cs typeface="ＭＳ Ｐゴシック" pitchFamily="-108" charset="-128"/>
              </a:defRPr>
            </a:lvl1pPr>
            <a:lvl2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2pPr>
            <a:lvl3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3pPr>
            <a:lvl4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4pPr>
            <a:lvl5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5pPr>
            <a:lvl6pPr marL="4572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a:lstStyle>
          <a:p>
            <a:r>
              <a:rPr lang="en-US" sz="3200" dirty="0" smtClean="0">
                <a:solidFill>
                  <a:schemeClr val="bg1"/>
                </a:solidFill>
              </a:rPr>
              <a:t>U.S. PEV Sales Rising</a:t>
            </a:r>
            <a:endParaRPr lang="en-US" sz="3200"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19353"/>
            <a:ext cx="8610600" cy="557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3597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
          <p:cNvSpPr>
            <a:spLocks noGrp="1"/>
          </p:cNvSpPr>
          <p:nvPr>
            <p:ph type="title"/>
          </p:nvPr>
        </p:nvSpPr>
        <p:spPr>
          <a:xfrm>
            <a:off x="177800" y="0"/>
            <a:ext cx="6756400" cy="901700"/>
          </a:xfrm>
        </p:spPr>
        <p:txBody>
          <a:bodyPr/>
          <a:lstStyle/>
          <a:p>
            <a:r>
              <a:rPr lang="en-US" dirty="0"/>
              <a:t>Continued </a:t>
            </a:r>
            <a:r>
              <a:rPr lang="en-US" dirty="0" smtClean="0"/>
              <a:t>PEV </a:t>
            </a:r>
            <a:r>
              <a:rPr lang="en-US" dirty="0"/>
              <a:t>Market Growth</a:t>
            </a:r>
          </a:p>
        </p:txBody>
      </p:sp>
      <p:grpSp>
        <p:nvGrpSpPr>
          <p:cNvPr id="16" name="Group 15"/>
          <p:cNvGrpSpPr/>
          <p:nvPr/>
        </p:nvGrpSpPr>
        <p:grpSpPr>
          <a:xfrm>
            <a:off x="-1066800" y="2743200"/>
            <a:ext cx="6597513" cy="4114633"/>
            <a:chOff x="3689487" y="1752600"/>
            <a:chExt cx="6597513" cy="4114633"/>
          </a:xfrm>
        </p:grpSpPr>
        <p:graphicFrame>
          <p:nvGraphicFramePr>
            <p:cNvPr id="7" name="Diagram 6"/>
            <p:cNvGraphicFramePr/>
            <p:nvPr>
              <p:extLst>
                <p:ext uri="{D42A27DB-BD31-4B8C-83A1-F6EECF244321}">
                  <p14:modId xmlns:p14="http://schemas.microsoft.com/office/powerpoint/2010/main" val="2271248523"/>
                </p:ext>
              </p:extLst>
            </p:nvPr>
          </p:nvGraphicFramePr>
          <p:xfrm>
            <a:off x="3689487" y="1752600"/>
            <a:ext cx="6597513" cy="4114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 name="TextBox 48"/>
            <p:cNvSpPr txBox="1"/>
            <p:nvPr/>
          </p:nvSpPr>
          <p:spPr>
            <a:xfrm>
              <a:off x="6248400" y="3533849"/>
              <a:ext cx="2355987" cy="1342951"/>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2200" b="1" noProof="0" dirty="0" smtClean="0">
                  <a:solidFill>
                    <a:schemeClr val="bg1"/>
                  </a:solidFill>
                  <a:latin typeface="+mn-lt"/>
                  <a:ea typeface="+mn-ea"/>
                  <a:cs typeface="Arial Narrow"/>
                </a:rPr>
                <a:t>   </a:t>
              </a:r>
              <a:r>
                <a:rPr lang="en-US" sz="2000" b="1" noProof="0" dirty="0" smtClean="0">
                  <a:solidFill>
                    <a:schemeClr val="bg1"/>
                  </a:solidFill>
                  <a:latin typeface="+mn-lt"/>
                  <a:ea typeface="+mn-ea"/>
                  <a:cs typeface="Arial Narrow"/>
                </a:rPr>
                <a:t>Percent of PEV owners who plan to buy another PEV in the future </a:t>
              </a:r>
              <a:endParaRPr kumimoji="0" lang="en-US" sz="2000" b="1" i="0" u="none" strike="noStrike" kern="1200" cap="none" spc="0" normalizeH="0" baseline="0" noProof="0" dirty="0" smtClean="0">
                <a:ln>
                  <a:noFill/>
                </a:ln>
                <a:solidFill>
                  <a:schemeClr val="bg1"/>
                </a:solidFill>
                <a:effectLst/>
                <a:uLnTx/>
                <a:uFillTx/>
                <a:latin typeface="+mn-lt"/>
                <a:ea typeface="+mn-ea"/>
                <a:cs typeface="Arial Narrow"/>
              </a:endParaRPr>
            </a:p>
          </p:txBody>
        </p:sp>
        <p:sp>
          <p:nvSpPr>
            <p:cNvPr id="35" name="TextBox 34"/>
            <p:cNvSpPr txBox="1"/>
            <p:nvPr/>
          </p:nvSpPr>
          <p:spPr>
            <a:xfrm>
              <a:off x="5486400" y="3048032"/>
              <a:ext cx="1295400" cy="838168"/>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4600" b="1" noProof="0" dirty="0" smtClean="0">
                  <a:solidFill>
                    <a:schemeClr val="accent3"/>
                  </a:solidFill>
                  <a:latin typeface="Arial Narrow" panose="020B0606020202030204" pitchFamily="34" charset="0"/>
                  <a:ea typeface="+mn-ea"/>
                  <a:cs typeface="Arial Narrow"/>
                </a:rPr>
                <a:t>80%</a:t>
              </a:r>
              <a:endParaRPr kumimoji="0" lang="en-US" sz="4600" b="1" i="0" u="none" strike="noStrike" kern="1200" cap="none" spc="0" normalizeH="0" baseline="0" noProof="0" dirty="0" smtClean="0">
                <a:ln>
                  <a:noFill/>
                </a:ln>
                <a:solidFill>
                  <a:schemeClr val="accent3"/>
                </a:solidFill>
                <a:effectLst/>
                <a:uLnTx/>
                <a:uFillTx/>
                <a:latin typeface="Arial Narrow" panose="020B0606020202030204" pitchFamily="34" charset="0"/>
                <a:ea typeface="+mn-ea"/>
                <a:cs typeface="Arial Narrow"/>
              </a:endParaRPr>
            </a:p>
          </p:txBody>
        </p:sp>
      </p:grpSp>
      <p:grpSp>
        <p:nvGrpSpPr>
          <p:cNvPr id="3" name="Group 2"/>
          <p:cNvGrpSpPr/>
          <p:nvPr/>
        </p:nvGrpSpPr>
        <p:grpSpPr>
          <a:xfrm>
            <a:off x="4818255" y="1232628"/>
            <a:ext cx="3697095" cy="5494584"/>
            <a:chOff x="457200" y="1268166"/>
            <a:chExt cx="3697095" cy="5494584"/>
          </a:xfrm>
        </p:grpSpPr>
        <p:grpSp>
          <p:nvGrpSpPr>
            <p:cNvPr id="15" name="Group 14"/>
            <p:cNvGrpSpPr/>
            <p:nvPr/>
          </p:nvGrpSpPr>
          <p:grpSpPr>
            <a:xfrm>
              <a:off x="513730" y="2486079"/>
              <a:ext cx="3640565" cy="4276671"/>
              <a:chOff x="838200" y="2657529"/>
              <a:chExt cx="3640565" cy="4276671"/>
            </a:xfrm>
          </p:grpSpPr>
          <p:pic>
            <p:nvPicPr>
              <p:cNvPr id="4" name="Picture 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31244" y="3178788"/>
                <a:ext cx="560678" cy="231659"/>
              </a:xfrm>
              <a:prstGeom prst="rect">
                <a:avLst/>
              </a:prstGeom>
            </p:spPr>
          </p:pic>
          <p:pic>
            <p:nvPicPr>
              <p:cNvPr id="5" name="Picture 4"/>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26000" y="3658181"/>
                <a:ext cx="560678" cy="231659"/>
              </a:xfrm>
              <a:prstGeom prst="rect">
                <a:avLst/>
              </a:prstGeom>
            </p:spPr>
          </p:pic>
          <p:pic>
            <p:nvPicPr>
              <p:cNvPr id="6" name="Picture 5"/>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43435" y="4404193"/>
                <a:ext cx="560678" cy="231659"/>
              </a:xfrm>
              <a:prstGeom prst="rect">
                <a:avLst/>
              </a:prstGeom>
            </p:spPr>
          </p:pic>
          <p:pic>
            <p:nvPicPr>
              <p:cNvPr id="14" name="Picture 1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17264" y="3635988"/>
                <a:ext cx="560678" cy="231659"/>
              </a:xfrm>
              <a:prstGeom prst="rect">
                <a:avLst/>
              </a:prstGeom>
            </p:spPr>
          </p:pic>
          <p:pic>
            <p:nvPicPr>
              <p:cNvPr id="24" name="Picture 2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35177" y="2740141"/>
                <a:ext cx="560678" cy="231659"/>
              </a:xfrm>
              <a:prstGeom prst="rect">
                <a:avLst/>
              </a:prstGeom>
            </p:spPr>
          </p:pic>
          <p:pic>
            <p:nvPicPr>
              <p:cNvPr id="37" name="Picture 36"/>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0200" y="4384091"/>
                <a:ext cx="560678" cy="231659"/>
              </a:xfrm>
              <a:prstGeom prst="rect">
                <a:avLst/>
              </a:prstGeom>
            </p:spPr>
          </p:pic>
          <p:pic>
            <p:nvPicPr>
              <p:cNvPr id="38" name="Picture 37"/>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82758" y="4384091"/>
                <a:ext cx="560678" cy="231659"/>
              </a:xfrm>
              <a:prstGeom prst="rect">
                <a:avLst/>
              </a:prstGeom>
            </p:spPr>
          </p:pic>
          <p:pic>
            <p:nvPicPr>
              <p:cNvPr id="42" name="Picture 41"/>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38654" y="4105301"/>
                <a:ext cx="560678" cy="231659"/>
              </a:xfrm>
              <a:prstGeom prst="rect">
                <a:avLst/>
              </a:prstGeom>
            </p:spPr>
          </p:pic>
          <p:pic>
            <p:nvPicPr>
              <p:cNvPr id="43" name="Picture 42"/>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99331" y="4093188"/>
                <a:ext cx="560678" cy="231659"/>
              </a:xfrm>
              <a:prstGeom prst="rect">
                <a:avLst/>
              </a:prstGeom>
            </p:spPr>
          </p:pic>
          <p:pic>
            <p:nvPicPr>
              <p:cNvPr id="44" name="Picture 4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60009" y="4093188"/>
                <a:ext cx="560678" cy="231659"/>
              </a:xfrm>
              <a:prstGeom prst="rect">
                <a:avLst/>
              </a:prstGeom>
            </p:spPr>
          </p:pic>
          <p:sp>
            <p:nvSpPr>
              <p:cNvPr id="47" name="Content Placeholder 4"/>
              <p:cNvSpPr txBox="1">
                <a:spLocks/>
              </p:cNvSpPr>
              <p:nvPr/>
            </p:nvSpPr>
            <p:spPr bwMode="auto">
              <a:xfrm>
                <a:off x="838200" y="2657529"/>
                <a:ext cx="970930" cy="42766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spcAft>
                    <a:spcPts val="0"/>
                  </a:spcAft>
                  <a:buFont typeface="Arial" charset="0"/>
                  <a:buNone/>
                </a:pPr>
                <a:r>
                  <a:rPr lang="en-US" sz="2000" b="1" dirty="0" smtClean="0">
                    <a:solidFill>
                      <a:schemeClr val="accent3"/>
                    </a:solidFill>
                    <a:ea typeface="ＭＳ Ｐゴシック" pitchFamily="-65" charset="-128"/>
                    <a:cs typeface="Tahoma" pitchFamily="-65" charset="0"/>
                  </a:rPr>
                  <a:t>2009</a:t>
                </a:r>
                <a:endParaRPr lang="en-US" sz="2000" b="1" dirty="0">
                  <a:solidFill>
                    <a:schemeClr val="accent3"/>
                  </a:solidFill>
                  <a:ea typeface="ＭＳ Ｐゴシック" pitchFamily="-65" charset="-128"/>
                  <a:cs typeface="Tahoma" pitchFamily="-65" charset="0"/>
                </a:endParaRPr>
              </a:p>
              <a:p>
                <a:pPr marL="0" indent="0" eaLnBrk="1" hangingPunct="1">
                  <a:spcBef>
                    <a:spcPts val="0"/>
                  </a:spcBef>
                  <a:spcAft>
                    <a:spcPts val="0"/>
                  </a:spcAft>
                  <a:buFont typeface="Arial" charset="0"/>
                  <a:buNone/>
                </a:pPr>
                <a:r>
                  <a:rPr lang="en-US" sz="1000" b="1" dirty="0">
                    <a:solidFill>
                      <a:schemeClr val="accent3"/>
                    </a:solidFill>
                    <a:ea typeface="ＭＳ Ｐゴシック" pitchFamily="-65" charset="-128"/>
                    <a:cs typeface="Tahoma" pitchFamily="-65" charset="0"/>
                  </a:rPr>
                  <a:t> </a:t>
                </a:r>
                <a:r>
                  <a:rPr lang="en-US" sz="1000" b="1" dirty="0" smtClean="0">
                    <a:solidFill>
                      <a:schemeClr val="accent3"/>
                    </a:solidFill>
                    <a:ea typeface="ＭＳ Ｐゴシック" pitchFamily="-65" charset="-128"/>
                    <a:cs typeface="Tahoma" pitchFamily="-65" charset="0"/>
                  </a:rPr>
                  <a:t> </a:t>
                </a:r>
                <a:r>
                  <a:rPr lang="en-US" sz="1000" b="1" dirty="0" smtClean="0">
                    <a:solidFill>
                      <a:schemeClr val="accent3"/>
                    </a:solidFill>
                    <a:ea typeface="ＭＳ Ｐゴシック" pitchFamily="-65" charset="-128"/>
                    <a:cs typeface="Tahoma" pitchFamily="-65" charset="0"/>
                  </a:rPr>
                  <a:t/>
                </a:r>
                <a:br>
                  <a:rPr lang="en-US" sz="1000" b="1" dirty="0" smtClean="0">
                    <a:solidFill>
                      <a:schemeClr val="accent3"/>
                    </a:solidFill>
                    <a:ea typeface="ＭＳ Ｐゴシック" pitchFamily="-65" charset="-128"/>
                    <a:cs typeface="Tahoma" pitchFamily="-65" charset="0"/>
                  </a:rPr>
                </a:br>
                <a:r>
                  <a:rPr lang="en-US" sz="2000" b="1" dirty="0" smtClean="0">
                    <a:solidFill>
                      <a:schemeClr val="accent3"/>
                    </a:solidFill>
                    <a:ea typeface="ＭＳ Ｐゴシック" pitchFamily="-65" charset="-128"/>
                    <a:cs typeface="Tahoma" pitchFamily="-65" charset="0"/>
                  </a:rPr>
                  <a:t>2010</a:t>
                </a:r>
                <a:r>
                  <a:rPr lang="en-US" sz="1200" b="1" dirty="0" smtClean="0">
                    <a:solidFill>
                      <a:schemeClr val="accent3"/>
                    </a:solidFill>
                    <a:ea typeface="ＭＳ Ｐゴシック" pitchFamily="-65" charset="-128"/>
                    <a:cs typeface="Tahoma" pitchFamily="-65" charset="0"/>
                  </a:rPr>
                  <a:t>  </a:t>
                </a:r>
                <a:endParaRPr lang="en-US" sz="1200" b="1" dirty="0" smtClean="0">
                  <a:solidFill>
                    <a:schemeClr val="accent3"/>
                  </a:solidFill>
                  <a:ea typeface="ＭＳ Ｐゴシック" pitchFamily="-65" charset="-128"/>
                  <a:cs typeface="Tahoma" pitchFamily="-65" charset="0"/>
                </a:endParaRPr>
              </a:p>
              <a:p>
                <a:pPr marL="0" indent="0" eaLnBrk="1" hangingPunct="1">
                  <a:spcBef>
                    <a:spcPts val="0"/>
                  </a:spcBef>
                  <a:spcAft>
                    <a:spcPts val="0"/>
                  </a:spcAft>
                  <a:buFont typeface="Arial" charset="0"/>
                  <a:buNone/>
                </a:pPr>
                <a:r>
                  <a:rPr lang="en-US" sz="500" b="1" dirty="0" smtClean="0">
                    <a:solidFill>
                      <a:schemeClr val="accent3"/>
                    </a:solidFill>
                    <a:ea typeface="ＭＳ Ｐゴシック" pitchFamily="-65" charset="-128"/>
                    <a:cs typeface="Tahoma" pitchFamily="-65" charset="0"/>
                  </a:rPr>
                  <a:t> </a:t>
                </a:r>
                <a:r>
                  <a:rPr lang="en-US" sz="2000" b="1" dirty="0" smtClean="0">
                    <a:solidFill>
                      <a:schemeClr val="accent3"/>
                    </a:solidFill>
                    <a:ea typeface="ＭＳ Ｐゴシック" pitchFamily="-65" charset="-128"/>
                    <a:cs typeface="Tahoma" pitchFamily="-65" charset="0"/>
                  </a:rPr>
                  <a:t/>
                </a:r>
                <a:br>
                  <a:rPr lang="en-US" sz="2000" b="1" dirty="0" smtClean="0">
                    <a:solidFill>
                      <a:schemeClr val="accent3"/>
                    </a:solidFill>
                    <a:ea typeface="ＭＳ Ｐゴシック" pitchFamily="-65" charset="-128"/>
                    <a:cs typeface="Tahoma" pitchFamily="-65" charset="0"/>
                  </a:rPr>
                </a:br>
                <a:r>
                  <a:rPr lang="en-US" sz="2000" b="1" dirty="0" smtClean="0">
                    <a:solidFill>
                      <a:schemeClr val="accent3"/>
                    </a:solidFill>
                    <a:ea typeface="ＭＳ Ｐゴシック" pitchFamily="-65" charset="-128"/>
                    <a:cs typeface="Tahoma" pitchFamily="-65" charset="0"/>
                  </a:rPr>
                  <a:t>2011</a:t>
                </a:r>
                <a:r>
                  <a:rPr lang="en-US" sz="2800" b="1" dirty="0" smtClean="0">
                    <a:solidFill>
                      <a:schemeClr val="accent3"/>
                    </a:solidFill>
                    <a:ea typeface="ＭＳ Ｐゴシック" pitchFamily="-65" charset="-128"/>
                    <a:cs typeface="Tahoma" pitchFamily="-65" charset="0"/>
                  </a:rPr>
                  <a:t>   </a:t>
                </a:r>
                <a:br>
                  <a:rPr lang="en-US" sz="2800" b="1" dirty="0" smtClean="0">
                    <a:solidFill>
                      <a:schemeClr val="accent3"/>
                    </a:solidFill>
                    <a:ea typeface="ＭＳ Ｐゴシック" pitchFamily="-65" charset="-128"/>
                    <a:cs typeface="Tahoma" pitchFamily="-65" charset="0"/>
                  </a:rPr>
                </a:br>
                <a:r>
                  <a:rPr lang="en-US" b="1" dirty="0" smtClean="0">
                    <a:solidFill>
                      <a:schemeClr val="accent3"/>
                    </a:solidFill>
                    <a:ea typeface="ＭＳ Ｐゴシック" pitchFamily="-65" charset="-128"/>
                    <a:cs typeface="Tahoma" pitchFamily="-65" charset="0"/>
                  </a:rPr>
                  <a:t> </a:t>
                </a:r>
                <a:r>
                  <a:rPr lang="en-US" sz="2800" b="1" dirty="0" smtClean="0">
                    <a:solidFill>
                      <a:schemeClr val="accent3"/>
                    </a:solidFill>
                    <a:ea typeface="ＭＳ Ｐゴシック" pitchFamily="-65" charset="-128"/>
                    <a:cs typeface="Tahoma" pitchFamily="-65" charset="0"/>
                  </a:rPr>
                  <a:t/>
                </a:r>
                <a:br>
                  <a:rPr lang="en-US" sz="2800" b="1" dirty="0" smtClean="0">
                    <a:solidFill>
                      <a:schemeClr val="accent3"/>
                    </a:solidFill>
                    <a:ea typeface="ＭＳ Ｐゴシック" pitchFamily="-65" charset="-128"/>
                    <a:cs typeface="Tahoma" pitchFamily="-65" charset="0"/>
                  </a:rPr>
                </a:br>
                <a:r>
                  <a:rPr lang="en-US" sz="2000" b="1" dirty="0" smtClean="0">
                    <a:solidFill>
                      <a:schemeClr val="accent3"/>
                    </a:solidFill>
                    <a:ea typeface="ＭＳ Ｐゴシック" pitchFamily="-65" charset="-128"/>
                    <a:cs typeface="Tahoma" pitchFamily="-65" charset="0"/>
                  </a:rPr>
                  <a:t>2012</a:t>
                </a:r>
                <a:endParaRPr lang="en-US" sz="2000" b="1" dirty="0">
                  <a:solidFill>
                    <a:schemeClr val="accent3"/>
                  </a:solidFill>
                  <a:ea typeface="ＭＳ Ｐゴシック" pitchFamily="-65" charset="-128"/>
                  <a:cs typeface="Tahoma" pitchFamily="-65" charset="0"/>
                </a:endParaRPr>
              </a:p>
              <a:p>
                <a:pPr marL="0" indent="0" eaLnBrk="1" hangingPunct="1">
                  <a:spcBef>
                    <a:spcPts val="0"/>
                  </a:spcBef>
                  <a:spcAft>
                    <a:spcPts val="0"/>
                  </a:spcAft>
                  <a:buFont typeface="Arial" charset="0"/>
                  <a:buNone/>
                </a:pPr>
                <a:r>
                  <a:rPr lang="en-US" sz="2000" b="1" dirty="0" smtClean="0">
                    <a:solidFill>
                      <a:schemeClr val="accent3"/>
                    </a:solidFill>
                    <a:ea typeface="ＭＳ Ｐゴシック" pitchFamily="-65" charset="-128"/>
                    <a:cs typeface="Tahoma" pitchFamily="-65" charset="0"/>
                  </a:rPr>
                  <a:t/>
                </a:r>
                <a:br>
                  <a:rPr lang="en-US" sz="2000" b="1" dirty="0" smtClean="0">
                    <a:solidFill>
                      <a:schemeClr val="accent3"/>
                    </a:solidFill>
                    <a:ea typeface="ＭＳ Ｐゴシック" pitchFamily="-65" charset="-128"/>
                    <a:cs typeface="Tahoma" pitchFamily="-65" charset="0"/>
                  </a:rPr>
                </a:br>
                <a:r>
                  <a:rPr lang="en-US" sz="3000" b="1" dirty="0" smtClean="0">
                    <a:solidFill>
                      <a:schemeClr val="accent3"/>
                    </a:solidFill>
                    <a:ea typeface="ＭＳ Ｐゴシック" pitchFamily="-65" charset="-128"/>
                    <a:cs typeface="Tahoma" pitchFamily="-65" charset="0"/>
                  </a:rPr>
                  <a:t> </a:t>
                </a:r>
                <a:r>
                  <a:rPr lang="en-US" sz="2000" b="1" dirty="0" smtClean="0">
                    <a:solidFill>
                      <a:schemeClr val="accent3"/>
                    </a:solidFill>
                    <a:ea typeface="ＭＳ Ｐゴシック" pitchFamily="-65" charset="-128"/>
                    <a:cs typeface="Tahoma" pitchFamily="-65" charset="0"/>
                  </a:rPr>
                  <a:t/>
                </a:r>
                <a:br>
                  <a:rPr lang="en-US" sz="2000" b="1" dirty="0" smtClean="0">
                    <a:solidFill>
                      <a:schemeClr val="accent3"/>
                    </a:solidFill>
                    <a:ea typeface="ＭＳ Ｐゴシック" pitchFamily="-65" charset="-128"/>
                    <a:cs typeface="Tahoma" pitchFamily="-65" charset="0"/>
                  </a:rPr>
                </a:br>
                <a:r>
                  <a:rPr lang="en-US" sz="500" b="1" dirty="0" smtClean="0">
                    <a:solidFill>
                      <a:schemeClr val="accent3"/>
                    </a:solidFill>
                    <a:ea typeface="ＭＳ Ｐゴシック" pitchFamily="-65" charset="-128"/>
                    <a:cs typeface="Tahoma" pitchFamily="-65" charset="0"/>
                  </a:rPr>
                  <a:t> </a:t>
                </a:r>
                <a:r>
                  <a:rPr lang="en-US" sz="2000" b="1" dirty="0" smtClean="0">
                    <a:solidFill>
                      <a:schemeClr val="accent3"/>
                    </a:solidFill>
                    <a:ea typeface="ＭＳ Ｐゴシック" pitchFamily="-65" charset="-128"/>
                    <a:cs typeface="Tahoma" pitchFamily="-65" charset="0"/>
                  </a:rPr>
                  <a:t>2013</a:t>
                </a:r>
              </a:p>
              <a:p>
                <a:pPr marL="0" indent="0" eaLnBrk="1" hangingPunct="1">
                  <a:spcBef>
                    <a:spcPts val="0"/>
                  </a:spcBef>
                  <a:spcAft>
                    <a:spcPts val="0"/>
                  </a:spcAft>
                  <a:buFont typeface="Arial" charset="0"/>
                  <a:buNone/>
                </a:pPr>
                <a:endParaRPr lang="en-US" sz="2000" b="1" dirty="0">
                  <a:solidFill>
                    <a:schemeClr val="accent3"/>
                  </a:solidFill>
                  <a:ea typeface="ＭＳ Ｐゴシック" pitchFamily="-65" charset="-128"/>
                  <a:cs typeface="Tahoma" pitchFamily="-65" charset="0"/>
                </a:endParaRPr>
              </a:p>
              <a:p>
                <a:pPr marL="0" indent="0" eaLnBrk="1" hangingPunct="1">
                  <a:spcBef>
                    <a:spcPts val="0"/>
                  </a:spcBef>
                  <a:spcAft>
                    <a:spcPts val="0"/>
                  </a:spcAft>
                  <a:buFont typeface="Arial" charset="0"/>
                  <a:buNone/>
                </a:pPr>
                <a:r>
                  <a:rPr lang="en-US" sz="2000" b="1" dirty="0" smtClean="0">
                    <a:solidFill>
                      <a:schemeClr val="accent3"/>
                    </a:solidFill>
                    <a:ea typeface="ＭＳ Ｐゴシック" pitchFamily="-65" charset="-128"/>
                    <a:cs typeface="Tahoma" pitchFamily="-65" charset="0"/>
                  </a:rPr>
                  <a:t>2014-2015</a:t>
                </a:r>
                <a:endParaRPr lang="en-US" sz="2000" b="1" dirty="0" smtClean="0">
                  <a:solidFill>
                    <a:schemeClr val="accent3"/>
                  </a:solidFill>
                  <a:ea typeface="ＭＳ Ｐゴシック" pitchFamily="-65" charset="-128"/>
                  <a:cs typeface="Tahoma" pitchFamily="-65" charset="0"/>
                </a:endParaRPr>
              </a:p>
            </p:txBody>
          </p:sp>
          <p:pic>
            <p:nvPicPr>
              <p:cNvPr id="90" name="Picture 89"/>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3068" y="4831283"/>
                <a:ext cx="560678" cy="231659"/>
              </a:xfrm>
              <a:prstGeom prst="rect">
                <a:avLst/>
              </a:prstGeom>
            </p:spPr>
          </p:pic>
          <p:pic>
            <p:nvPicPr>
              <p:cNvPr id="97" name="Picture 96"/>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12805" y="4825450"/>
                <a:ext cx="560678" cy="231659"/>
              </a:xfrm>
              <a:prstGeom prst="rect">
                <a:avLst/>
              </a:prstGeom>
            </p:spPr>
          </p:pic>
          <p:pic>
            <p:nvPicPr>
              <p:cNvPr id="102" name="Picture 101"/>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63068" y="5143293"/>
                <a:ext cx="560678" cy="231659"/>
              </a:xfrm>
              <a:prstGeom prst="rect">
                <a:avLst/>
              </a:prstGeom>
            </p:spPr>
          </p:pic>
          <p:pic>
            <p:nvPicPr>
              <p:cNvPr id="103" name="Picture 102"/>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82030" y="4825450"/>
                <a:ext cx="560678" cy="231659"/>
              </a:xfrm>
              <a:prstGeom prst="rect">
                <a:avLst/>
              </a:prstGeom>
            </p:spPr>
          </p:pic>
          <p:pic>
            <p:nvPicPr>
              <p:cNvPr id="104" name="Picture 10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42708" y="4818820"/>
                <a:ext cx="560678" cy="231659"/>
              </a:xfrm>
              <a:prstGeom prst="rect">
                <a:avLst/>
              </a:prstGeom>
            </p:spPr>
          </p:pic>
          <p:pic>
            <p:nvPicPr>
              <p:cNvPr id="105" name="Picture 104"/>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903385" y="4807302"/>
                <a:ext cx="560678" cy="231659"/>
              </a:xfrm>
              <a:prstGeom prst="rect">
                <a:avLst/>
              </a:prstGeom>
            </p:spPr>
          </p:pic>
          <p:pic>
            <p:nvPicPr>
              <p:cNvPr id="107" name="Picture 106"/>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17264" y="5131152"/>
                <a:ext cx="560678" cy="231659"/>
              </a:xfrm>
              <a:prstGeom prst="rect">
                <a:avLst/>
              </a:prstGeom>
            </p:spPr>
          </p:pic>
          <p:pic>
            <p:nvPicPr>
              <p:cNvPr id="108" name="Picture 107"/>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70457" y="5130176"/>
                <a:ext cx="560678" cy="231659"/>
              </a:xfrm>
              <a:prstGeom prst="rect">
                <a:avLst/>
              </a:prstGeom>
            </p:spPr>
          </p:pic>
          <p:pic>
            <p:nvPicPr>
              <p:cNvPr id="109" name="Picture 108"/>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31134" y="5123453"/>
                <a:ext cx="560678" cy="231659"/>
              </a:xfrm>
              <a:prstGeom prst="rect">
                <a:avLst/>
              </a:prstGeom>
            </p:spPr>
          </p:pic>
          <p:pic>
            <p:nvPicPr>
              <p:cNvPr id="110" name="Picture 109"/>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91812" y="5099822"/>
                <a:ext cx="560678" cy="231659"/>
              </a:xfrm>
              <a:prstGeom prst="rect">
                <a:avLst/>
              </a:prstGeom>
            </p:spPr>
          </p:pic>
          <p:pic>
            <p:nvPicPr>
              <p:cNvPr id="116" name="Picture 115"/>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35529" y="5483083"/>
                <a:ext cx="560678" cy="231659"/>
              </a:xfrm>
              <a:prstGeom prst="rect">
                <a:avLst/>
              </a:prstGeom>
            </p:spPr>
          </p:pic>
          <p:pic>
            <p:nvPicPr>
              <p:cNvPr id="117" name="Picture 116"/>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918087" y="5483083"/>
                <a:ext cx="560678" cy="231659"/>
              </a:xfrm>
              <a:prstGeom prst="rect">
                <a:avLst/>
              </a:prstGeom>
            </p:spPr>
          </p:pic>
          <p:pic>
            <p:nvPicPr>
              <p:cNvPr id="121" name="Picture 120"/>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48586" y="5490043"/>
                <a:ext cx="560678" cy="231659"/>
              </a:xfrm>
              <a:prstGeom prst="rect">
                <a:avLst/>
              </a:prstGeom>
            </p:spPr>
          </p:pic>
          <p:pic>
            <p:nvPicPr>
              <p:cNvPr id="122" name="Picture 121"/>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09263" y="5477930"/>
                <a:ext cx="560678" cy="231659"/>
              </a:xfrm>
              <a:prstGeom prst="rect">
                <a:avLst/>
              </a:prstGeom>
            </p:spPr>
          </p:pic>
          <p:pic>
            <p:nvPicPr>
              <p:cNvPr id="123" name="Picture 122"/>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69941" y="5477930"/>
                <a:ext cx="560678" cy="231659"/>
              </a:xfrm>
              <a:prstGeom prst="rect">
                <a:avLst/>
              </a:prstGeom>
            </p:spPr>
          </p:pic>
        </p:grpSp>
        <p:sp>
          <p:nvSpPr>
            <p:cNvPr id="13" name="Rounded Rectangle 12"/>
            <p:cNvSpPr/>
            <p:nvPr/>
          </p:nvSpPr>
          <p:spPr>
            <a:xfrm>
              <a:off x="457200" y="1268166"/>
              <a:ext cx="3670820" cy="941634"/>
            </a:xfrm>
            <a:prstGeom prst="roundRect">
              <a:avLst/>
            </a:prstGeom>
            <a:solidFill>
              <a:schemeClr val="bg1"/>
            </a:solidFill>
            <a:ln w="762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accent3"/>
                  </a:solidFill>
                  <a:cs typeface="Tahoma" pitchFamily="-65" charset="0"/>
                </a:rPr>
                <a:t>New </a:t>
              </a:r>
              <a:r>
                <a:rPr lang="en-US" sz="2200" b="1" dirty="0">
                  <a:solidFill>
                    <a:schemeClr val="accent3"/>
                  </a:solidFill>
                  <a:cs typeface="Tahoma" pitchFamily="-65" charset="0"/>
                </a:rPr>
                <a:t>PEVs Available for Consumer </a:t>
              </a:r>
              <a:r>
                <a:rPr lang="en-US" sz="2200" b="1" dirty="0" smtClean="0">
                  <a:solidFill>
                    <a:schemeClr val="accent3"/>
                  </a:solidFill>
                  <a:cs typeface="Tahoma" pitchFamily="-65" charset="0"/>
                </a:rPr>
                <a:t>Purchase</a:t>
              </a:r>
              <a:endParaRPr lang="en-US" sz="2200" b="1" dirty="0">
                <a:solidFill>
                  <a:schemeClr val="accent3"/>
                </a:solidFill>
                <a:cs typeface="Tahoma" pitchFamily="-65" charset="0"/>
              </a:endParaRPr>
            </a:p>
          </p:txBody>
        </p:sp>
      </p:grpSp>
      <p:grpSp>
        <p:nvGrpSpPr>
          <p:cNvPr id="2" name="Group 1"/>
          <p:cNvGrpSpPr/>
          <p:nvPr/>
        </p:nvGrpSpPr>
        <p:grpSpPr>
          <a:xfrm>
            <a:off x="609600" y="1232628"/>
            <a:ext cx="3429000" cy="2416836"/>
            <a:chOff x="5486400" y="4016738"/>
            <a:chExt cx="3429000" cy="2416836"/>
          </a:xfrm>
        </p:grpSpPr>
        <p:pic>
          <p:nvPicPr>
            <p:cNvPr id="36" name="Picture 35"/>
            <p:cNvPicPr>
              <a:picLocks noChangeAspect="1"/>
            </p:cNvPicPr>
            <p:nvPr/>
          </p:nvPicPr>
          <p:blipFill rotWithShape="1">
            <a:blip r:embed="rId9" cstate="print">
              <a:extLst>
                <a:ext uri="{28A0092B-C50C-407E-A947-70E740481C1C}">
                  <a14:useLocalDpi xmlns:a14="http://schemas.microsoft.com/office/drawing/2010/main" val="0"/>
                </a:ext>
              </a:extLst>
            </a:blip>
            <a:srcRect t="15803" b="17768"/>
            <a:stretch/>
          </p:blipFill>
          <p:spPr>
            <a:xfrm>
              <a:off x="5562600" y="4016738"/>
              <a:ext cx="2670029" cy="1182441"/>
            </a:xfrm>
            <a:prstGeom prst="rect">
              <a:avLst/>
            </a:prstGeom>
          </p:spPr>
        </p:pic>
        <p:pic>
          <p:nvPicPr>
            <p:cNvPr id="39" name="Picture 4" descr="http://cdn-www.greencar.com/layout_images/greencar_logo.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6522" y="5105400"/>
              <a:ext cx="1974078" cy="63507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0048" y="5257800"/>
              <a:ext cx="736952" cy="1048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3"/>
            <p:cNvPicPr>
              <a:picLocks noChangeAspect="1" noChangeArrowheads="1"/>
            </p:cNvPicPr>
            <p:nvPr/>
          </p:nvPicPr>
          <p:blipFill rotWithShape="1">
            <a:blip r:embed="rId12">
              <a:extLst>
                <a:ext uri="{28A0092B-C50C-407E-A947-70E740481C1C}">
                  <a14:useLocalDpi xmlns:a14="http://schemas.microsoft.com/office/drawing/2010/main" val="0"/>
                </a:ext>
              </a:extLst>
            </a:blip>
            <a:srcRect l="19069" t="37887" r="20769" b="42297"/>
            <a:stretch/>
          </p:blipFill>
          <p:spPr bwMode="auto">
            <a:xfrm>
              <a:off x="6636522" y="5823130"/>
              <a:ext cx="2019631" cy="415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Rounded Rectangle 44"/>
            <p:cNvSpPr/>
            <p:nvPr/>
          </p:nvSpPr>
          <p:spPr>
            <a:xfrm>
              <a:off x="5486400" y="4088043"/>
              <a:ext cx="3429000" cy="2345531"/>
            </a:xfrm>
            <a:prstGeom prst="roundRect">
              <a:avLst/>
            </a:prstGeom>
            <a:noFill/>
            <a:ln w="762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b="1" dirty="0">
                <a:solidFill>
                  <a:schemeClr val="accent3"/>
                </a:solidFill>
                <a:cs typeface="Tahoma" pitchFamily="-65" charset="0"/>
              </a:endParaRPr>
            </a:p>
          </p:txBody>
        </p:sp>
      </p:grpSp>
      <p:sp>
        <p:nvSpPr>
          <p:cNvPr id="8" name="Rectangle 7"/>
          <p:cNvSpPr/>
          <p:nvPr/>
        </p:nvSpPr>
        <p:spPr>
          <a:xfrm flipH="1">
            <a:off x="5838908" y="5874504"/>
            <a:ext cx="3000291" cy="646331"/>
          </a:xfrm>
          <a:prstGeom prst="rect">
            <a:avLst/>
          </a:prstGeom>
        </p:spPr>
        <p:txBody>
          <a:bodyPr wrap="square">
            <a:spAutoFit/>
          </a:bodyPr>
          <a:lstStyle/>
          <a:p>
            <a:r>
              <a:rPr lang="en-US" b="1" dirty="0" smtClean="0">
                <a:solidFill>
                  <a:schemeClr val="accent1">
                    <a:lumMod val="75000"/>
                  </a:schemeClr>
                </a:solidFill>
                <a:cs typeface="Tahoma" pitchFamily="-65" charset="0"/>
              </a:rPr>
              <a:t>…even more models to   </a:t>
            </a:r>
            <a:br>
              <a:rPr lang="en-US" b="1" dirty="0" smtClean="0">
                <a:solidFill>
                  <a:schemeClr val="accent1">
                    <a:lumMod val="75000"/>
                  </a:schemeClr>
                </a:solidFill>
                <a:cs typeface="Tahoma" pitchFamily="-65" charset="0"/>
              </a:rPr>
            </a:br>
            <a:r>
              <a:rPr lang="en-US" b="1" dirty="0" smtClean="0">
                <a:solidFill>
                  <a:schemeClr val="accent1">
                    <a:lumMod val="75000"/>
                  </a:schemeClr>
                </a:solidFill>
                <a:cs typeface="Tahoma" pitchFamily="-65" charset="0"/>
              </a:rPr>
              <a:t>    choose from!</a:t>
            </a:r>
            <a:endParaRPr lang="en-US" dirty="0">
              <a:solidFill>
                <a:schemeClr val="accent1">
                  <a:lumMod val="75000"/>
                </a:schemeClr>
              </a:solidFill>
            </a:endParaRPr>
          </a:p>
        </p:txBody>
      </p:sp>
    </p:spTree>
    <p:extLst>
      <p:ext uri="{BB962C8B-B14F-4D97-AF65-F5344CB8AC3E}">
        <p14:creationId xmlns:p14="http://schemas.microsoft.com/office/powerpoint/2010/main" val="173478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
          <p:cNvSpPr>
            <a:spLocks noGrp="1"/>
          </p:cNvSpPr>
          <p:nvPr>
            <p:ph type="title"/>
          </p:nvPr>
        </p:nvSpPr>
        <p:spPr>
          <a:xfrm>
            <a:off x="0" y="0"/>
            <a:ext cx="8915400" cy="990600"/>
          </a:xfrm>
        </p:spPr>
        <p:txBody>
          <a:bodyPr>
            <a:noAutofit/>
          </a:bodyPr>
          <a:lstStyle/>
          <a:p>
            <a:pPr algn="l"/>
            <a:r>
              <a:rPr lang="en-US" sz="3200" dirty="0">
                <a:solidFill>
                  <a:schemeClr val="bg1"/>
                </a:solidFill>
              </a:rPr>
              <a:t>Workplace = Prime </a:t>
            </a:r>
            <a:r>
              <a:rPr lang="en-US" sz="3200" dirty="0" smtClean="0">
                <a:solidFill>
                  <a:schemeClr val="bg1"/>
                </a:solidFill>
              </a:rPr>
              <a:t>Charging Opportunity</a:t>
            </a:r>
            <a:endParaRPr lang="en-US" sz="3200" dirty="0">
              <a:solidFill>
                <a:schemeClr val="bg1"/>
              </a:solidFill>
            </a:endParaRPr>
          </a:p>
        </p:txBody>
      </p:sp>
      <p:grpSp>
        <p:nvGrpSpPr>
          <p:cNvPr id="36" name="Group 35"/>
          <p:cNvGrpSpPr/>
          <p:nvPr/>
        </p:nvGrpSpPr>
        <p:grpSpPr>
          <a:xfrm>
            <a:off x="0" y="1447800"/>
            <a:ext cx="9144000" cy="4666311"/>
            <a:chOff x="0" y="1447800"/>
            <a:chExt cx="9144000" cy="4666311"/>
          </a:xfrm>
        </p:grpSpPr>
        <p:sp>
          <p:nvSpPr>
            <p:cNvPr id="39" name="TextBox 38"/>
            <p:cNvSpPr txBox="1"/>
            <p:nvPr/>
          </p:nvSpPr>
          <p:spPr>
            <a:xfrm>
              <a:off x="1500620" y="2590800"/>
              <a:ext cx="1676400" cy="1295401"/>
            </a:xfrm>
            <a:prstGeom prst="rect">
              <a:avLst/>
            </a:prstGeom>
          </p:spPr>
          <p:txBody>
            <a:bodyPr vert="horz" wrap="square" lIns="91440" tIns="45720" rIns="91440" bIns="45720" rtlCol="0">
              <a:normAutofit/>
            </a:bodyPr>
            <a:lstStyle/>
            <a:p>
              <a:pPr algn="ctr" defTabSz="457200" fontAlgn="auto">
                <a:spcBef>
                  <a:spcPts val="0"/>
                </a:spcBef>
                <a:spcAft>
                  <a:spcPts val="0"/>
                </a:spcAft>
              </a:pPr>
              <a:r>
                <a:rPr lang="en-US" sz="2800" dirty="0" smtClean="0">
                  <a:latin typeface="Arial Narrow"/>
                  <a:cs typeface="Arial Narrow"/>
                </a:rPr>
                <a:t>6.5-8+ </a:t>
              </a:r>
              <a:br>
                <a:rPr lang="en-US" sz="2800" dirty="0" smtClean="0">
                  <a:latin typeface="Arial Narrow"/>
                  <a:cs typeface="Arial Narrow"/>
                </a:rPr>
              </a:br>
              <a:r>
                <a:rPr lang="en-US" sz="2800" dirty="0" smtClean="0">
                  <a:latin typeface="Arial Narrow"/>
                  <a:cs typeface="Arial Narrow"/>
                </a:rPr>
                <a:t>hours</a:t>
              </a:r>
            </a:p>
            <a:p>
              <a:pPr algn="ctr" defTabSz="457200" fontAlgn="auto">
                <a:spcBef>
                  <a:spcPts val="0"/>
                </a:spcBef>
                <a:spcAft>
                  <a:spcPts val="0"/>
                </a:spcAft>
              </a:pPr>
              <a:endParaRPr lang="en-US" sz="2000" dirty="0" smtClean="0">
                <a:latin typeface="Arial Narrow"/>
                <a:cs typeface="Arial Narrow"/>
              </a:endParaRPr>
            </a:p>
          </p:txBody>
        </p:sp>
        <p:graphicFrame>
          <p:nvGraphicFramePr>
            <p:cNvPr id="40" name="Chart 39"/>
            <p:cNvGraphicFramePr/>
            <p:nvPr>
              <p:extLst>
                <p:ext uri="{D42A27DB-BD31-4B8C-83A1-F6EECF244321}">
                  <p14:modId xmlns:p14="http://schemas.microsoft.com/office/powerpoint/2010/main" val="1829652828"/>
                </p:ext>
              </p:extLst>
            </p:nvPr>
          </p:nvGraphicFramePr>
          <p:xfrm>
            <a:off x="1371600" y="4038599"/>
            <a:ext cx="1818644" cy="2075512"/>
          </p:xfrm>
          <a:graphic>
            <a:graphicData uri="http://schemas.openxmlformats.org/drawingml/2006/chart">
              <c:chart xmlns:c="http://schemas.openxmlformats.org/drawingml/2006/chart" xmlns:r="http://schemas.openxmlformats.org/officeDocument/2006/relationships" r:id="rId3"/>
            </a:graphicData>
          </a:graphic>
        </p:graphicFrame>
        <p:cxnSp>
          <p:nvCxnSpPr>
            <p:cNvPr id="41" name="Straight Connector 40"/>
            <p:cNvCxnSpPr/>
            <p:nvPr/>
          </p:nvCxnSpPr>
          <p:spPr>
            <a:xfrm>
              <a:off x="3276600" y="1685440"/>
              <a:ext cx="0" cy="4428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5181600" y="1600200"/>
              <a:ext cx="0" cy="4513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162800" y="1600200"/>
              <a:ext cx="0" cy="4513911"/>
            </a:xfrm>
            <a:prstGeom prst="line">
              <a:avLst/>
            </a:prstGeom>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3431274" y="2572601"/>
              <a:ext cx="1600201" cy="1295401"/>
            </a:xfrm>
            <a:prstGeom prst="rect">
              <a:avLst/>
            </a:prstGeom>
          </p:spPr>
          <p:txBody>
            <a:bodyPr vert="horz" wrap="square" lIns="91440" tIns="45720" rIns="91440" bIns="45720" rtlCol="0">
              <a:noAutofit/>
            </a:bodyPr>
            <a:lstStyle/>
            <a:p>
              <a:pPr algn="ctr" defTabSz="457200" fontAlgn="auto">
                <a:spcBef>
                  <a:spcPts val="0"/>
                </a:spcBef>
                <a:spcAft>
                  <a:spcPts val="0"/>
                </a:spcAft>
              </a:pPr>
              <a:r>
                <a:rPr lang="en-US" sz="2800" dirty="0" smtClean="0">
                  <a:latin typeface="Arial Narrow"/>
                  <a:cs typeface="Arial Narrow"/>
                </a:rPr>
                <a:t>47 min-</a:t>
              </a:r>
              <a:br>
                <a:rPr lang="en-US" sz="2800" dirty="0" smtClean="0">
                  <a:latin typeface="Arial Narrow"/>
                  <a:cs typeface="Arial Narrow"/>
                </a:rPr>
              </a:br>
              <a:r>
                <a:rPr lang="en-US" sz="2800" dirty="0" smtClean="0">
                  <a:latin typeface="Arial Narrow"/>
                  <a:cs typeface="Arial Narrow"/>
                </a:rPr>
                <a:t>2 hours</a:t>
              </a:r>
            </a:p>
            <a:p>
              <a:pPr defTabSz="457200" fontAlgn="auto">
                <a:spcBef>
                  <a:spcPts val="0"/>
                </a:spcBef>
                <a:spcAft>
                  <a:spcPts val="0"/>
                </a:spcAft>
              </a:pPr>
              <a:endParaRPr lang="en-US" sz="2000" dirty="0" smtClean="0">
                <a:latin typeface="Arial Narrow"/>
                <a:cs typeface="Arial Narrow"/>
              </a:endParaRPr>
            </a:p>
          </p:txBody>
        </p:sp>
        <p:graphicFrame>
          <p:nvGraphicFramePr>
            <p:cNvPr id="51" name="Chart 50"/>
            <p:cNvGraphicFramePr/>
            <p:nvPr>
              <p:extLst>
                <p:ext uri="{D42A27DB-BD31-4B8C-83A1-F6EECF244321}">
                  <p14:modId xmlns:p14="http://schemas.microsoft.com/office/powerpoint/2010/main" val="2635099279"/>
                </p:ext>
              </p:extLst>
            </p:nvPr>
          </p:nvGraphicFramePr>
          <p:xfrm>
            <a:off x="5249660" y="4038599"/>
            <a:ext cx="1913140" cy="20755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Chart 51"/>
            <p:cNvGraphicFramePr/>
            <p:nvPr>
              <p:extLst>
                <p:ext uri="{D42A27DB-BD31-4B8C-83A1-F6EECF244321}">
                  <p14:modId xmlns:p14="http://schemas.microsoft.com/office/powerpoint/2010/main" val="2988378423"/>
                </p:ext>
              </p:extLst>
            </p:nvPr>
          </p:nvGraphicFramePr>
          <p:xfrm>
            <a:off x="3292521" y="4086233"/>
            <a:ext cx="1873155" cy="2002857"/>
          </p:xfrm>
          <a:graphic>
            <a:graphicData uri="http://schemas.openxmlformats.org/drawingml/2006/chart">
              <c:chart xmlns:c="http://schemas.openxmlformats.org/drawingml/2006/chart" xmlns:r="http://schemas.openxmlformats.org/officeDocument/2006/relationships" r:id="rId5"/>
            </a:graphicData>
          </a:graphic>
        </p:graphicFrame>
        <p:sp>
          <p:nvSpPr>
            <p:cNvPr id="53" name="TextBox 52"/>
            <p:cNvSpPr txBox="1"/>
            <p:nvPr/>
          </p:nvSpPr>
          <p:spPr>
            <a:xfrm>
              <a:off x="5437575" y="2543645"/>
              <a:ext cx="1686557" cy="1161111"/>
            </a:xfrm>
            <a:prstGeom prst="rect">
              <a:avLst/>
            </a:prstGeom>
          </p:spPr>
          <p:txBody>
            <a:bodyPr vert="horz" wrap="square" lIns="91440" tIns="45720" rIns="91440" bIns="45720" rtlCol="0">
              <a:noAutofit/>
            </a:bodyPr>
            <a:lstStyle/>
            <a:p>
              <a:pPr algn="ctr">
                <a:spcBef>
                  <a:spcPts val="0"/>
                </a:spcBef>
                <a:spcAft>
                  <a:spcPts val="0"/>
                </a:spcAft>
              </a:pPr>
              <a:r>
                <a:rPr lang="en-US" sz="2800" dirty="0" smtClean="0">
                  <a:latin typeface="Arial Narrow"/>
                  <a:cs typeface="Arial Narrow"/>
                </a:rPr>
                <a:t>28-48 </a:t>
              </a:r>
              <a:br>
                <a:rPr lang="en-US" sz="2800" dirty="0" smtClean="0">
                  <a:latin typeface="Arial Narrow"/>
                  <a:cs typeface="Arial Narrow"/>
                </a:rPr>
              </a:br>
              <a:r>
                <a:rPr lang="en-US" sz="2800" dirty="0" smtClean="0">
                  <a:latin typeface="Arial Narrow"/>
                  <a:cs typeface="Arial Narrow"/>
                </a:rPr>
                <a:t>min</a:t>
              </a:r>
            </a:p>
            <a:p>
              <a:pPr defTabSz="457200" fontAlgn="auto">
                <a:spcBef>
                  <a:spcPts val="0"/>
                </a:spcBef>
                <a:spcAft>
                  <a:spcPts val="0"/>
                </a:spcAft>
              </a:pPr>
              <a:endParaRPr lang="en-US" sz="2000" dirty="0" smtClean="0">
                <a:latin typeface="Arial Narrow"/>
                <a:cs typeface="Arial Narrow"/>
              </a:endParaRPr>
            </a:p>
          </p:txBody>
        </p:sp>
        <p:sp>
          <p:nvSpPr>
            <p:cNvPr id="54" name="TextBox 53"/>
            <p:cNvSpPr txBox="1"/>
            <p:nvPr/>
          </p:nvSpPr>
          <p:spPr>
            <a:xfrm>
              <a:off x="7309644" y="2543645"/>
              <a:ext cx="1600200" cy="1389710"/>
            </a:xfrm>
            <a:prstGeom prst="rect">
              <a:avLst/>
            </a:prstGeom>
          </p:spPr>
          <p:txBody>
            <a:bodyPr vert="horz" wrap="square" lIns="91440" tIns="45720" rIns="91440" bIns="45720" rtlCol="0">
              <a:noAutofit/>
            </a:bodyPr>
            <a:lstStyle/>
            <a:p>
              <a:pPr algn="ctr" defTabSz="457200" fontAlgn="auto">
                <a:spcBef>
                  <a:spcPts val="0"/>
                </a:spcBef>
                <a:spcAft>
                  <a:spcPts val="0"/>
                </a:spcAft>
              </a:pPr>
              <a:r>
                <a:rPr lang="en-US" sz="2800" dirty="0" smtClean="0">
                  <a:latin typeface="Arial Narrow"/>
                  <a:cs typeface="Arial Narrow"/>
                </a:rPr>
                <a:t>15-53 </a:t>
              </a:r>
              <a:br>
                <a:rPr lang="en-US" sz="2800" dirty="0" smtClean="0">
                  <a:latin typeface="Arial Narrow"/>
                  <a:cs typeface="Arial Narrow"/>
                </a:rPr>
              </a:br>
              <a:r>
                <a:rPr lang="en-US" sz="2800" dirty="0" smtClean="0">
                  <a:latin typeface="Arial Narrow"/>
                  <a:cs typeface="Arial Narrow"/>
                </a:rPr>
                <a:t>min</a:t>
              </a:r>
            </a:p>
            <a:p>
              <a:pPr defTabSz="457200" fontAlgn="auto">
                <a:spcBef>
                  <a:spcPts val="0"/>
                </a:spcBef>
                <a:spcAft>
                  <a:spcPts val="0"/>
                </a:spcAft>
              </a:pPr>
              <a:endParaRPr lang="en-US" sz="2000" dirty="0" smtClean="0">
                <a:latin typeface="Arial Narrow"/>
                <a:cs typeface="Arial Narrow"/>
              </a:endParaRPr>
            </a:p>
          </p:txBody>
        </p:sp>
        <p:sp>
          <p:nvSpPr>
            <p:cNvPr id="55" name="TextBox 54"/>
            <p:cNvSpPr txBox="1"/>
            <p:nvPr/>
          </p:nvSpPr>
          <p:spPr>
            <a:xfrm>
              <a:off x="1600200" y="1617747"/>
              <a:ext cx="1477240" cy="363453"/>
            </a:xfrm>
            <a:prstGeom prst="rect">
              <a:avLst/>
            </a:prstGeom>
          </p:spPr>
          <p:txBody>
            <a:bodyPr vert="horz" wrap="square" lIns="91440" tIns="45720" rIns="91440" bIns="45720" rtlCol="0">
              <a:normAutofit fontScale="8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Narrow"/>
                  <a:ea typeface="+mn-ea"/>
                  <a:cs typeface="Arial Narrow"/>
                </a:rPr>
                <a:t>Workplace</a:t>
              </a:r>
            </a:p>
          </p:txBody>
        </p:sp>
        <p:cxnSp>
          <p:nvCxnSpPr>
            <p:cNvPr id="56" name="Straight Connector 55"/>
            <p:cNvCxnSpPr/>
            <p:nvPr/>
          </p:nvCxnSpPr>
          <p:spPr>
            <a:xfrm flipH="1">
              <a:off x="0" y="2204460"/>
              <a:ext cx="9144000" cy="534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5562600" y="1465347"/>
              <a:ext cx="1295400" cy="287253"/>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0" u="none" strike="noStrike" kern="1200" cap="none" spc="0" normalizeH="0" baseline="0" noProof="0" dirty="0" smtClean="0">
                  <a:ln>
                    <a:noFill/>
                  </a:ln>
                  <a:effectLst/>
                  <a:uLnTx/>
                  <a:uFillTx/>
                  <a:latin typeface="Arial Narrow"/>
                  <a:ea typeface="+mn-ea"/>
                  <a:cs typeface="Arial Narrow"/>
                </a:rPr>
                <a:t>Shopping </a:t>
              </a:r>
              <a:br>
                <a:rPr kumimoji="0" lang="en-US" sz="2000" b="1" i="0" u="none" strike="noStrike" kern="1200" cap="none" spc="0" normalizeH="0" baseline="0" noProof="0" dirty="0" smtClean="0">
                  <a:ln>
                    <a:noFill/>
                  </a:ln>
                  <a:effectLst/>
                  <a:uLnTx/>
                  <a:uFillTx/>
                  <a:latin typeface="Arial Narrow"/>
                  <a:ea typeface="+mn-ea"/>
                  <a:cs typeface="Arial Narrow"/>
                </a:rPr>
              </a:br>
              <a:r>
                <a:rPr kumimoji="0" lang="en-US" sz="2000" b="1" i="0" u="none" strike="noStrike" kern="1200" cap="none" spc="0" normalizeH="0" baseline="0" noProof="0" dirty="0" smtClean="0">
                  <a:ln>
                    <a:noFill/>
                  </a:ln>
                  <a:effectLst/>
                  <a:uLnTx/>
                  <a:uFillTx/>
                  <a:latin typeface="Arial Narrow"/>
                  <a:ea typeface="+mn-ea"/>
                  <a:cs typeface="Arial Narrow"/>
                </a:rPr>
                <a:t>Centers</a:t>
              </a:r>
            </a:p>
          </p:txBody>
        </p:sp>
        <p:sp>
          <p:nvSpPr>
            <p:cNvPr id="58" name="TextBox 57"/>
            <p:cNvSpPr txBox="1"/>
            <p:nvPr/>
          </p:nvSpPr>
          <p:spPr>
            <a:xfrm>
              <a:off x="3190244" y="1447800"/>
              <a:ext cx="2209800" cy="304800"/>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0" u="none" strike="noStrike" kern="1200" cap="none" spc="0" normalizeH="0" baseline="0" noProof="0" dirty="0" smtClean="0">
                  <a:ln>
                    <a:noFill/>
                  </a:ln>
                  <a:effectLst/>
                  <a:uLnTx/>
                  <a:uFillTx/>
                  <a:latin typeface="Arial Narrow"/>
                  <a:ea typeface="+mn-ea"/>
                  <a:cs typeface="Arial Narrow"/>
                </a:rPr>
                <a:t>Leisure </a:t>
              </a:r>
              <a:br>
                <a:rPr kumimoji="0" lang="en-US" sz="2000" b="1" i="0" u="none" strike="noStrike" kern="1200" cap="none" spc="0" normalizeH="0" baseline="0" noProof="0" dirty="0" smtClean="0">
                  <a:ln>
                    <a:noFill/>
                  </a:ln>
                  <a:effectLst/>
                  <a:uLnTx/>
                  <a:uFillTx/>
                  <a:latin typeface="Arial Narrow"/>
                  <a:ea typeface="+mn-ea"/>
                  <a:cs typeface="Arial Narrow"/>
                </a:rPr>
              </a:br>
              <a:r>
                <a:rPr kumimoji="0" lang="en-US" sz="2000" b="1" i="0" u="none" strike="noStrike" kern="1200" cap="none" spc="0" normalizeH="0" baseline="0" noProof="0" dirty="0" smtClean="0">
                  <a:ln>
                    <a:noFill/>
                  </a:ln>
                  <a:effectLst/>
                  <a:uLnTx/>
                  <a:uFillTx/>
                  <a:latin typeface="Arial Narrow"/>
                  <a:ea typeface="+mn-ea"/>
                  <a:cs typeface="Arial Narrow"/>
                </a:rPr>
                <a:t>Destination</a:t>
              </a:r>
            </a:p>
          </p:txBody>
        </p:sp>
        <p:sp>
          <p:nvSpPr>
            <p:cNvPr id="59" name="TextBox 58"/>
            <p:cNvSpPr txBox="1"/>
            <p:nvPr/>
          </p:nvSpPr>
          <p:spPr>
            <a:xfrm>
              <a:off x="7285760" y="1465347"/>
              <a:ext cx="1477240" cy="744453"/>
            </a:xfrm>
            <a:prstGeom prst="rect">
              <a:avLst/>
            </a:prstGeom>
          </p:spPr>
          <p:txBody>
            <a:bodyPr vert="horz" wrap="square" lIns="91440" tIns="45720" rIns="91440" bIns="45720" rtlCol="0">
              <a:noAutofit/>
            </a:bodyPr>
            <a:lstStyle>
              <a:defPPr>
                <a:defRPr lang="en-US"/>
              </a:defPPr>
              <a:lvl1pPr marL="0" marR="0" indent="0" algn="ctr" defTabSz="457200" eaLnBrk="1" fontAlgn="auto" latinLnBrk="0" hangingPunct="1">
                <a:lnSpc>
                  <a:spcPct val="100000"/>
                </a:lnSpc>
                <a:spcBef>
                  <a:spcPct val="20000"/>
                </a:spcBef>
                <a:spcAft>
                  <a:spcPts val="0"/>
                </a:spcAft>
                <a:buClrTx/>
                <a:buSzTx/>
                <a:buFont typeface="Arial"/>
                <a:buNone/>
                <a:tabLst/>
                <a:defRPr kumimoji="0" sz="2000" b="1" i="0" u="none" strike="noStrike" cap="none" spc="0" normalizeH="0" baseline="0">
                  <a:ln>
                    <a:noFill/>
                  </a:ln>
                  <a:effectLst/>
                  <a:uLnTx/>
                  <a:uFillTx/>
                  <a:latin typeface="Arial Narrow"/>
                  <a:ea typeface="+mn-ea"/>
                  <a:cs typeface="Arial Narrow"/>
                </a:defRPr>
              </a:lvl1pPr>
            </a:lstStyle>
            <a:p>
              <a:r>
                <a:rPr lang="en-US" dirty="0"/>
                <a:t>Travel </a:t>
              </a:r>
              <a:br>
                <a:rPr lang="en-US" dirty="0"/>
              </a:br>
              <a:r>
                <a:rPr lang="en-US" dirty="0"/>
                <a:t>Stops</a:t>
              </a:r>
            </a:p>
          </p:txBody>
        </p:sp>
        <p:sp>
          <p:nvSpPr>
            <p:cNvPr id="61" name="TextBox 60"/>
            <p:cNvSpPr txBox="1"/>
            <p:nvPr/>
          </p:nvSpPr>
          <p:spPr>
            <a:xfrm>
              <a:off x="76200" y="2209800"/>
              <a:ext cx="1279120" cy="2075511"/>
            </a:xfrm>
            <a:prstGeom prst="rect">
              <a:avLst/>
            </a:prstGeom>
          </p:spPr>
          <p:txBody>
            <a:bodyPr vert="horz" wrap="square" lIns="91440" tIns="45720" rIns="91440" bIns="45720" rtlCol="0">
              <a:normAutofit/>
            </a:bodyPr>
            <a:lstStyle/>
            <a:p>
              <a:pPr algn="ctr"/>
              <a:endParaRPr lang="en-US" sz="2000" b="1" dirty="0" smtClean="0">
                <a:latin typeface="Arial Narrow"/>
                <a:cs typeface="Arial Narrow"/>
              </a:endParaRPr>
            </a:p>
            <a:p>
              <a:pPr algn="ctr" defTabSz="457200" fontAlgn="auto">
                <a:spcBef>
                  <a:spcPct val="20000"/>
                </a:spcBef>
                <a:spcAft>
                  <a:spcPts val="0"/>
                </a:spcAft>
              </a:pPr>
              <a:r>
                <a:rPr lang="en-US" sz="2000" b="1" dirty="0" smtClean="0">
                  <a:latin typeface="Arial Narrow"/>
                  <a:cs typeface="Arial Narrow"/>
                </a:rPr>
                <a:t>Day in the life of an average car</a:t>
              </a:r>
            </a:p>
            <a:p>
              <a:pPr algn="ctr" defTabSz="457200" fontAlgn="auto">
                <a:spcBef>
                  <a:spcPct val="20000"/>
                </a:spcBef>
                <a:spcAft>
                  <a:spcPts val="0"/>
                </a:spcAft>
              </a:pPr>
              <a:endParaRPr lang="en-US" sz="2000" b="1" dirty="0" smtClean="0">
                <a:latin typeface="Arial Narrow"/>
                <a:cs typeface="Arial Narrow"/>
              </a:endParaRPr>
            </a:p>
          </p:txBody>
        </p:sp>
        <p:cxnSp>
          <p:nvCxnSpPr>
            <p:cNvPr id="62" name="Straight Connector 61"/>
            <p:cNvCxnSpPr/>
            <p:nvPr/>
          </p:nvCxnSpPr>
          <p:spPr>
            <a:xfrm>
              <a:off x="1371600" y="1676400"/>
              <a:ext cx="0" cy="4437711"/>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22" name="Chart 21"/>
          <p:cNvGraphicFramePr/>
          <p:nvPr>
            <p:extLst>
              <p:ext uri="{D42A27DB-BD31-4B8C-83A1-F6EECF244321}">
                <p14:modId xmlns:p14="http://schemas.microsoft.com/office/powerpoint/2010/main" val="400118919"/>
              </p:ext>
            </p:extLst>
          </p:nvPr>
        </p:nvGraphicFramePr>
        <p:xfrm>
          <a:off x="7230860" y="4038599"/>
          <a:ext cx="1913140" cy="207551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70004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4"/>
          <p:cNvSpPr>
            <a:spLocks noGrp="1"/>
          </p:cNvSpPr>
          <p:nvPr>
            <p:ph idx="1"/>
          </p:nvPr>
        </p:nvSpPr>
        <p:spPr>
          <a:xfrm>
            <a:off x="5638800" y="4571999"/>
            <a:ext cx="3657600" cy="1523999"/>
          </a:xfrm>
        </p:spPr>
        <p:txBody>
          <a:bodyPr/>
          <a:lstStyle/>
          <a:p>
            <a:pPr marL="0" indent="0" eaLnBrk="1" hangingPunct="1">
              <a:spcBef>
                <a:spcPts val="0"/>
              </a:spcBef>
              <a:buFont typeface="Arial" charset="0"/>
              <a:buNone/>
            </a:pPr>
            <a:r>
              <a:rPr lang="en-US" sz="2200" b="1" dirty="0" smtClean="0">
                <a:ea typeface="ＭＳ Ｐゴシック" pitchFamily="-65" charset="-128"/>
                <a:cs typeface="Tahoma" pitchFamily="-65" charset="0"/>
              </a:rPr>
              <a:t>Potential PEV Drivers</a:t>
            </a:r>
          </a:p>
          <a:p>
            <a:pPr eaLnBrk="1" hangingPunct="1">
              <a:spcBef>
                <a:spcPts val="0"/>
              </a:spcBef>
            </a:pPr>
            <a:r>
              <a:rPr lang="en-US" sz="2000" dirty="0" smtClean="0">
                <a:ea typeface="ＭＳ Ｐゴシック" pitchFamily="-65" charset="-128"/>
                <a:cs typeface="Tahoma" pitchFamily="-65" charset="0"/>
              </a:rPr>
              <a:t>Increased PEV </a:t>
            </a:r>
            <a:br>
              <a:rPr lang="en-US" sz="2000" dirty="0" smtClean="0">
                <a:ea typeface="ＭＳ Ｐゴシック" pitchFamily="-65" charset="-128"/>
                <a:cs typeface="Tahoma" pitchFamily="-65" charset="0"/>
              </a:rPr>
            </a:br>
            <a:r>
              <a:rPr lang="en-US" sz="2000" dirty="0" smtClean="0">
                <a:ea typeface="ＭＳ Ｐゴシック" pitchFamily="-65" charset="-128"/>
                <a:cs typeface="Tahoma" pitchFamily="-65" charset="0"/>
              </a:rPr>
              <a:t>awareness and education</a:t>
            </a:r>
          </a:p>
        </p:txBody>
      </p:sp>
      <p:sp>
        <p:nvSpPr>
          <p:cNvPr id="48" name="Title 2"/>
          <p:cNvSpPr>
            <a:spLocks noGrp="1"/>
          </p:cNvSpPr>
          <p:nvPr>
            <p:ph type="title"/>
          </p:nvPr>
        </p:nvSpPr>
        <p:spPr>
          <a:xfrm>
            <a:off x="0" y="0"/>
            <a:ext cx="8991600" cy="990600"/>
          </a:xfrm>
        </p:spPr>
        <p:txBody>
          <a:bodyPr>
            <a:noAutofit/>
          </a:bodyPr>
          <a:lstStyle/>
          <a:p>
            <a:pPr algn="l"/>
            <a:r>
              <a:rPr lang="en-US" sz="3200" dirty="0">
                <a:solidFill>
                  <a:schemeClr val="bg1"/>
                </a:solidFill>
              </a:rPr>
              <a:t>Workplace Charging is Valuable </a:t>
            </a:r>
            <a:r>
              <a:rPr lang="en-US" sz="3200" dirty="0" smtClean="0">
                <a:solidFill>
                  <a:schemeClr val="bg1"/>
                </a:solidFill>
              </a:rPr>
              <a:t>to Employees</a:t>
            </a:r>
            <a:endParaRPr lang="en-US" sz="3200" dirty="0">
              <a:solidFill>
                <a:schemeClr val="bg1"/>
              </a:solidFill>
            </a:endParaRPr>
          </a:p>
        </p:txBody>
      </p:sp>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22482" t="719" r="11910" b="1176"/>
          <a:stretch/>
        </p:blipFill>
        <p:spPr>
          <a:xfrm>
            <a:off x="5740399" y="1505567"/>
            <a:ext cx="2870201" cy="2860184"/>
          </a:xfrm>
          <a:prstGeom prst="rect">
            <a:avLst/>
          </a:prstGeom>
        </p:spPr>
      </p:pic>
      <p:pic>
        <p:nvPicPr>
          <p:cNvPr id="40" name="Picture 3" descr="C:\Users\Sarah.Olexsak\Downloads\2648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667" t="2910" r="22166" b="3663"/>
          <a:stretch/>
        </p:blipFill>
        <p:spPr bwMode="auto">
          <a:xfrm>
            <a:off x="381000" y="1524000"/>
            <a:ext cx="2841752" cy="2841752"/>
          </a:xfrm>
          <a:prstGeom prst="rect">
            <a:avLst/>
          </a:prstGeom>
          <a:noFill/>
          <a:extLst>
            <a:ext uri="{909E8E84-426E-40DD-AFC4-6F175D3DCCD1}">
              <a14:hiddenFill xmlns:a14="http://schemas.microsoft.com/office/drawing/2010/main">
                <a:solidFill>
                  <a:srgbClr val="FFFFFF"/>
                </a:solidFill>
              </a14:hiddenFill>
            </a:ext>
          </a:extLst>
        </p:spPr>
      </p:pic>
      <p:sp>
        <p:nvSpPr>
          <p:cNvPr id="41" name="Content Placeholder 4"/>
          <p:cNvSpPr txBox="1">
            <a:spLocks/>
          </p:cNvSpPr>
          <p:nvPr/>
        </p:nvSpPr>
        <p:spPr bwMode="auto">
          <a:xfrm>
            <a:off x="381000" y="4572000"/>
            <a:ext cx="3357372" cy="1523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buFont typeface="Arial" charset="0"/>
              <a:buNone/>
            </a:pPr>
            <a:r>
              <a:rPr lang="en-US" sz="2200" b="1" dirty="0" smtClean="0">
                <a:ea typeface="ＭＳ Ｐゴシック" pitchFamily="-65" charset="-128"/>
                <a:cs typeface="Tahoma" pitchFamily="-65" charset="0"/>
              </a:rPr>
              <a:t>Current PEV Drivers</a:t>
            </a:r>
          </a:p>
          <a:p>
            <a:pPr eaLnBrk="1" hangingPunct="1">
              <a:spcBef>
                <a:spcPts val="0"/>
              </a:spcBef>
            </a:pPr>
            <a:r>
              <a:rPr lang="en-US" sz="2000" dirty="0" smtClean="0">
                <a:ea typeface="ＭＳ Ｐゴシック" pitchFamily="-65" charset="-128"/>
                <a:cs typeface="Tahoma" pitchFamily="-65" charset="0"/>
              </a:rPr>
              <a:t>Increased range confidence</a:t>
            </a:r>
          </a:p>
          <a:p>
            <a:pPr eaLnBrk="1" hangingPunct="1">
              <a:spcBef>
                <a:spcPts val="0"/>
              </a:spcBef>
            </a:pPr>
            <a:r>
              <a:rPr lang="en-US" sz="2000" dirty="0" smtClean="0">
                <a:ea typeface="ＭＳ Ｐゴシック" pitchFamily="-65" charset="-128"/>
                <a:cs typeface="Tahoma" pitchFamily="-65" charset="0"/>
              </a:rPr>
              <a:t>Increased electric vehicle miles traveled</a:t>
            </a:r>
            <a:endParaRPr lang="en-US" sz="1800" dirty="0" smtClean="0">
              <a:ea typeface="ＭＳ Ｐゴシック" pitchFamily="-65" charset="-128"/>
              <a:cs typeface="Tahoma" pitchFamily="-65" charset="0"/>
            </a:endParaRPr>
          </a:p>
        </p:txBody>
      </p:sp>
      <p:sp>
        <p:nvSpPr>
          <p:cNvPr id="45" name="Left-Right Arrow 44"/>
          <p:cNvSpPr/>
          <p:nvPr/>
        </p:nvSpPr>
        <p:spPr>
          <a:xfrm>
            <a:off x="2971800" y="2364163"/>
            <a:ext cx="3048000" cy="1308677"/>
          </a:xfrm>
          <a:prstGeom prst="leftRightArrow">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smtClean="0">
                <a:solidFill>
                  <a:schemeClr val="bg1"/>
                </a:solidFill>
              </a:rPr>
              <a:t>Peer Effect</a:t>
            </a:r>
            <a:endParaRPr lang="en-US" sz="2600" b="1" dirty="0">
              <a:solidFill>
                <a:schemeClr val="bg1"/>
              </a:solidFill>
            </a:endParaRPr>
          </a:p>
        </p:txBody>
      </p:sp>
    </p:spTree>
    <p:extLst>
      <p:ext uri="{BB962C8B-B14F-4D97-AF65-F5344CB8AC3E}">
        <p14:creationId xmlns:p14="http://schemas.microsoft.com/office/powerpoint/2010/main" val="15392018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030287"/>
            <a:ext cx="8858250" cy="552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itle 2"/>
          <p:cNvSpPr txBox="1">
            <a:spLocks/>
          </p:cNvSpPr>
          <p:nvPr/>
        </p:nvSpPr>
        <p:spPr bwMode="auto">
          <a:xfrm>
            <a:off x="0" y="0"/>
            <a:ext cx="8915401"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a:lstStyle>
          <a:p>
            <a:r>
              <a:rPr lang="en-US" sz="3200" dirty="0" smtClean="0"/>
              <a:t>Snapshot of the 175 Partners</a:t>
            </a:r>
            <a:endParaRPr lang="en-US" sz="3200" dirty="0"/>
          </a:p>
        </p:txBody>
      </p:sp>
      <p:sp>
        <p:nvSpPr>
          <p:cNvPr id="74" name="Rectangle 73"/>
          <p:cNvSpPr/>
          <p:nvPr/>
        </p:nvSpPr>
        <p:spPr>
          <a:xfrm>
            <a:off x="3399935" y="3336483"/>
            <a:ext cx="2442247" cy="70211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bg1"/>
                </a:solidFill>
              </a:rPr>
              <a:t>Your Logo Here!</a:t>
            </a:r>
            <a:endParaRPr lang="en-US" sz="2200" b="1" dirty="0">
              <a:solidFill>
                <a:schemeClr val="bg1"/>
              </a:solidFill>
            </a:endParaRPr>
          </a:p>
        </p:txBody>
      </p:sp>
    </p:spTree>
    <p:extLst>
      <p:ext uri="{BB962C8B-B14F-4D97-AF65-F5344CB8AC3E}">
        <p14:creationId xmlns:p14="http://schemas.microsoft.com/office/powerpoint/2010/main" val="280850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990600"/>
            <a:ext cx="9144000" cy="5708780"/>
          </a:xfrm>
          <a:prstGeom prst="rect">
            <a:avLst/>
          </a:prstGeom>
          <a:noFill/>
        </p:spPr>
        <p:txBody>
          <a:bodyPr wrap="square" numCol="4" rtlCol="0">
            <a:normAutofit fontScale="92500" lnSpcReduction="10000"/>
          </a:bodyPr>
          <a:lstStyle/>
          <a:p>
            <a:r>
              <a:rPr lang="en-US" sz="1000" dirty="0"/>
              <a:t>200 Market Associates</a:t>
            </a:r>
          </a:p>
          <a:p>
            <a:r>
              <a:rPr lang="en-US" sz="1000" dirty="0"/>
              <a:t>3M</a:t>
            </a:r>
          </a:p>
          <a:p>
            <a:r>
              <a:rPr lang="en-US" sz="1000" dirty="0"/>
              <a:t>ABB</a:t>
            </a:r>
          </a:p>
          <a:p>
            <a:r>
              <a:rPr lang="en-US" sz="1000" dirty="0"/>
              <a:t>Advanced Micro </a:t>
            </a:r>
            <a:r>
              <a:rPr lang="en-US" sz="1000" dirty="0" smtClean="0"/>
              <a:t>Devices</a:t>
            </a:r>
            <a:endParaRPr lang="en-US" sz="1000" dirty="0"/>
          </a:p>
          <a:p>
            <a:r>
              <a:rPr lang="en-US" sz="1000" dirty="0"/>
              <a:t>Advocate Health Care</a:t>
            </a:r>
          </a:p>
          <a:p>
            <a:r>
              <a:rPr lang="en-US" sz="1000" dirty="0" err="1"/>
              <a:t>AeroVironment</a:t>
            </a:r>
            <a:r>
              <a:rPr lang="en-US" sz="1000" dirty="0"/>
              <a:t>, Inc</a:t>
            </a:r>
            <a:r>
              <a:rPr lang="en-US" sz="1000" dirty="0" smtClean="0"/>
              <a:t>.</a:t>
            </a:r>
          </a:p>
          <a:p>
            <a:r>
              <a:rPr lang="en-US" sz="1000" dirty="0"/>
              <a:t>Appalachian State University</a:t>
            </a:r>
          </a:p>
          <a:p>
            <a:r>
              <a:rPr lang="en-US" sz="1000" dirty="0"/>
              <a:t>Arkansas Power </a:t>
            </a:r>
            <a:r>
              <a:rPr lang="en-US" sz="1000" dirty="0" smtClean="0"/>
              <a:t>Electronics</a:t>
            </a:r>
            <a:endParaRPr lang="en-US" sz="1000" dirty="0"/>
          </a:p>
          <a:p>
            <a:r>
              <a:rPr lang="en-US" sz="1000" dirty="0"/>
              <a:t>Atlanta Regional </a:t>
            </a:r>
            <a:r>
              <a:rPr lang="en-US" sz="1000" dirty="0" smtClean="0"/>
              <a:t>Commission</a:t>
            </a:r>
          </a:p>
          <a:p>
            <a:r>
              <a:rPr lang="en-US" sz="1000" dirty="0" smtClean="0"/>
              <a:t>Austin Energy</a:t>
            </a:r>
            <a:endParaRPr lang="en-US" sz="1000" dirty="0"/>
          </a:p>
          <a:p>
            <a:r>
              <a:rPr lang="en-US" sz="1000" dirty="0" err="1"/>
              <a:t>Avista</a:t>
            </a:r>
            <a:r>
              <a:rPr lang="en-US" sz="1000" dirty="0"/>
              <a:t> Utilities</a:t>
            </a:r>
          </a:p>
          <a:p>
            <a:r>
              <a:rPr lang="en-US" sz="1000" dirty="0"/>
              <a:t>AVL</a:t>
            </a:r>
          </a:p>
          <a:p>
            <a:r>
              <a:rPr lang="en-US" sz="1000" dirty="0"/>
              <a:t>Baxter Healthcare Corporation</a:t>
            </a:r>
          </a:p>
          <a:p>
            <a:r>
              <a:rPr lang="en-US" sz="1000" dirty="0"/>
              <a:t>BECO South</a:t>
            </a:r>
          </a:p>
          <a:p>
            <a:r>
              <a:rPr lang="en-US" sz="1000" dirty="0"/>
              <a:t>Bentley </a:t>
            </a:r>
            <a:r>
              <a:rPr lang="en-US" sz="1000" dirty="0" smtClean="0"/>
              <a:t>Systems</a:t>
            </a:r>
            <a:endParaRPr lang="en-US" sz="1000" dirty="0"/>
          </a:p>
          <a:p>
            <a:r>
              <a:rPr lang="en-US" sz="1000" dirty="0"/>
              <a:t>Biogen Idec</a:t>
            </a:r>
          </a:p>
          <a:p>
            <a:r>
              <a:rPr lang="en-US" sz="1000" dirty="0"/>
              <a:t>Bloomberg LP</a:t>
            </a:r>
          </a:p>
          <a:p>
            <a:r>
              <a:rPr lang="en-US" sz="1000" dirty="0"/>
              <a:t>BMW North America</a:t>
            </a:r>
          </a:p>
          <a:p>
            <a:r>
              <a:rPr lang="en-US" sz="1000" dirty="0" err="1"/>
              <a:t>BookFactory</a:t>
            </a:r>
            <a:endParaRPr lang="en-US" sz="1000" dirty="0"/>
          </a:p>
          <a:p>
            <a:r>
              <a:rPr lang="en-US" sz="1000" dirty="0"/>
              <a:t>Capital One</a:t>
            </a:r>
          </a:p>
          <a:p>
            <a:r>
              <a:rPr lang="en-US" sz="1000" dirty="0"/>
              <a:t>CFV Solar Test </a:t>
            </a:r>
            <a:r>
              <a:rPr lang="en-US" sz="1000" dirty="0" smtClean="0"/>
              <a:t>Laboratory</a:t>
            </a:r>
            <a:endParaRPr lang="en-US" sz="1000" dirty="0"/>
          </a:p>
          <a:p>
            <a:r>
              <a:rPr lang="en-US" sz="1000" dirty="0"/>
              <a:t>ChargePoint</a:t>
            </a:r>
          </a:p>
          <a:p>
            <a:r>
              <a:rPr lang="en-US" sz="1000" dirty="0" smtClean="0"/>
              <a:t>Cisco</a:t>
            </a:r>
            <a:endParaRPr lang="en-US" sz="1000" dirty="0"/>
          </a:p>
          <a:p>
            <a:r>
              <a:rPr lang="en-US" sz="1000" dirty="0"/>
              <a:t>City of Atlanta</a:t>
            </a:r>
          </a:p>
          <a:p>
            <a:r>
              <a:rPr lang="en-US" sz="1000" dirty="0"/>
              <a:t>City of Auburn Hills</a:t>
            </a:r>
          </a:p>
          <a:p>
            <a:r>
              <a:rPr lang="en-US" sz="1000" dirty="0"/>
              <a:t>City of Beaverton</a:t>
            </a:r>
          </a:p>
          <a:p>
            <a:r>
              <a:rPr lang="en-US" sz="1000" dirty="0"/>
              <a:t>City of Hillsboro</a:t>
            </a:r>
          </a:p>
          <a:p>
            <a:r>
              <a:rPr lang="en-US" sz="1000" dirty="0"/>
              <a:t>City of Palm Springs</a:t>
            </a:r>
          </a:p>
          <a:p>
            <a:r>
              <a:rPr lang="en-US" sz="1000" dirty="0"/>
              <a:t>City of Sacramento</a:t>
            </a:r>
          </a:p>
          <a:p>
            <a:r>
              <a:rPr lang="en-US" sz="1000" dirty="0" err="1"/>
              <a:t>Classique</a:t>
            </a:r>
            <a:r>
              <a:rPr lang="en-US" sz="1000" dirty="0"/>
              <a:t> Floors</a:t>
            </a:r>
          </a:p>
          <a:p>
            <a:r>
              <a:rPr lang="en-US" sz="1000" dirty="0"/>
              <a:t>Clipper Creek</a:t>
            </a:r>
          </a:p>
          <a:p>
            <a:r>
              <a:rPr lang="en-US" sz="1000" dirty="0"/>
              <a:t>College of Lake County</a:t>
            </a:r>
          </a:p>
          <a:p>
            <a:r>
              <a:rPr lang="en-US" sz="1000" dirty="0"/>
              <a:t>ComEd</a:t>
            </a:r>
          </a:p>
          <a:p>
            <a:r>
              <a:rPr lang="en-US" sz="1000" dirty="0"/>
              <a:t>Concurrent </a:t>
            </a:r>
            <a:r>
              <a:rPr lang="en-US" sz="1000" dirty="0" smtClean="0"/>
              <a:t>Design</a:t>
            </a:r>
            <a:endParaRPr lang="en-US" sz="1000" dirty="0"/>
          </a:p>
          <a:p>
            <a:r>
              <a:rPr lang="en-US" sz="1000" dirty="0"/>
              <a:t>Conrad N Hilton Foundation</a:t>
            </a:r>
          </a:p>
          <a:p>
            <a:r>
              <a:rPr lang="en-US" sz="1000" dirty="0"/>
              <a:t>Consumers Energy (</a:t>
            </a:r>
            <a:r>
              <a:rPr lang="en-US" sz="1000" dirty="0" err="1"/>
              <a:t>ConEd</a:t>
            </a:r>
            <a:r>
              <a:rPr lang="en-US" sz="1000" dirty="0"/>
              <a:t>)</a:t>
            </a:r>
          </a:p>
          <a:p>
            <a:r>
              <a:rPr lang="en-US" sz="1000" dirty="0"/>
              <a:t>Continental Electrical Construction Company</a:t>
            </a:r>
          </a:p>
          <a:p>
            <a:r>
              <a:rPr lang="en-US" sz="1000" dirty="0"/>
              <a:t>County of Alameda</a:t>
            </a:r>
          </a:p>
          <a:p>
            <a:r>
              <a:rPr lang="en-US" sz="1000" dirty="0"/>
              <a:t>County of Broward, FL</a:t>
            </a:r>
          </a:p>
          <a:p>
            <a:r>
              <a:rPr lang="en-US" sz="1000" dirty="0"/>
              <a:t>Dell</a:t>
            </a:r>
          </a:p>
          <a:p>
            <a:r>
              <a:rPr lang="en-US" sz="1000" dirty="0"/>
              <a:t>DIRECTV</a:t>
            </a:r>
          </a:p>
          <a:p>
            <a:r>
              <a:rPr lang="en-US" sz="1000" dirty="0"/>
              <a:t>Dominion Resources</a:t>
            </a:r>
          </a:p>
          <a:p>
            <a:r>
              <a:rPr lang="en-US" sz="1000" dirty="0"/>
              <a:t>DTE Energy</a:t>
            </a:r>
          </a:p>
          <a:p>
            <a:r>
              <a:rPr lang="en-US" sz="1000" dirty="0"/>
              <a:t>Duke Energy</a:t>
            </a:r>
          </a:p>
          <a:p>
            <a:r>
              <a:rPr lang="en-US" sz="1000" dirty="0" err="1"/>
              <a:t>Duro</a:t>
            </a:r>
            <a:r>
              <a:rPr lang="en-US" sz="1000" dirty="0"/>
              <a:t>-Last</a:t>
            </a:r>
          </a:p>
          <a:p>
            <a:r>
              <a:rPr lang="en-US" sz="1000" dirty="0"/>
              <a:t>Eaton</a:t>
            </a:r>
          </a:p>
          <a:p>
            <a:r>
              <a:rPr lang="en-US" sz="1000" dirty="0"/>
              <a:t>El Camino Real Charter High School</a:t>
            </a:r>
          </a:p>
          <a:p>
            <a:r>
              <a:rPr lang="en-US" sz="1000" dirty="0"/>
              <a:t>Electric Applications Inc</a:t>
            </a:r>
          </a:p>
          <a:p>
            <a:r>
              <a:rPr lang="en-US" sz="1000" dirty="0"/>
              <a:t>Electric Power Research </a:t>
            </a:r>
            <a:r>
              <a:rPr lang="en-US" sz="1000" dirty="0" smtClean="0"/>
              <a:t>Institute</a:t>
            </a:r>
            <a:endParaRPr lang="en-US" sz="1000" dirty="0"/>
          </a:p>
          <a:p>
            <a:r>
              <a:rPr lang="en-US" sz="1000" dirty="0"/>
              <a:t>Eli Lilly</a:t>
            </a:r>
          </a:p>
          <a:p>
            <a:r>
              <a:rPr lang="en-US" sz="1000" dirty="0"/>
              <a:t>EMC Corporation</a:t>
            </a:r>
          </a:p>
          <a:p>
            <a:r>
              <a:rPr lang="en-US" sz="1000" dirty="0"/>
              <a:t>EMD </a:t>
            </a:r>
            <a:r>
              <a:rPr lang="en-US" sz="1000" dirty="0" err="1"/>
              <a:t>Serono</a:t>
            </a:r>
            <a:endParaRPr lang="en-US" sz="1000" dirty="0"/>
          </a:p>
          <a:p>
            <a:r>
              <a:rPr lang="en-US" sz="1000" dirty="0"/>
              <a:t>Envision </a:t>
            </a:r>
            <a:r>
              <a:rPr lang="en-US" sz="1000" dirty="0" smtClean="0"/>
              <a:t>Solar</a:t>
            </a:r>
          </a:p>
          <a:p>
            <a:r>
              <a:rPr lang="en-US" sz="1000" dirty="0" smtClean="0"/>
              <a:t>EV Connect</a:t>
            </a:r>
            <a:endParaRPr lang="en-US" sz="1000" dirty="0"/>
          </a:p>
          <a:p>
            <a:r>
              <a:rPr lang="en-US" sz="1000" dirty="0"/>
              <a:t>EV Grid</a:t>
            </a:r>
          </a:p>
          <a:p>
            <a:r>
              <a:rPr lang="en-US" sz="1000" dirty="0"/>
              <a:t>Evolution Marketing</a:t>
            </a:r>
          </a:p>
          <a:p>
            <a:r>
              <a:rPr lang="en-US" sz="1000" dirty="0" smtClean="0"/>
              <a:t>Facebook</a:t>
            </a:r>
          </a:p>
          <a:p>
            <a:r>
              <a:rPr lang="en-US" sz="1000" dirty="0" smtClean="0"/>
              <a:t>FCA US </a:t>
            </a:r>
            <a:endParaRPr lang="en-US" sz="1000" dirty="0"/>
          </a:p>
          <a:p>
            <a:r>
              <a:rPr lang="en-US" sz="1000" dirty="0" smtClean="0"/>
              <a:t>FEV</a:t>
            </a:r>
            <a:endParaRPr lang="en-US" sz="1000" dirty="0"/>
          </a:p>
          <a:p>
            <a:r>
              <a:rPr lang="en-US" sz="1000" dirty="0"/>
              <a:t>Ford</a:t>
            </a:r>
          </a:p>
          <a:p>
            <a:r>
              <a:rPr lang="en-US" sz="1000" dirty="0" err="1"/>
              <a:t>Fraunhofer</a:t>
            </a:r>
            <a:r>
              <a:rPr lang="en-US" sz="1000" dirty="0"/>
              <a:t> Center for Sustainable Energy </a:t>
            </a:r>
            <a:r>
              <a:rPr lang="en-US" sz="1000" dirty="0" smtClean="0"/>
              <a:t> </a:t>
            </a:r>
          </a:p>
          <a:p>
            <a:r>
              <a:rPr lang="en-US" sz="1000" dirty="0"/>
              <a:t> </a:t>
            </a:r>
            <a:r>
              <a:rPr lang="en-US" sz="1000" dirty="0" smtClean="0"/>
              <a:t>    Systems</a:t>
            </a:r>
            <a:endParaRPr lang="en-US" sz="1000" dirty="0"/>
          </a:p>
          <a:p>
            <a:r>
              <a:rPr lang="en-US" sz="1000" dirty="0" smtClean="0"/>
              <a:t>Freedom Solar</a:t>
            </a:r>
          </a:p>
          <a:p>
            <a:r>
              <a:rPr lang="en-US" sz="1000" dirty="0" smtClean="0"/>
              <a:t>Freudenberg-NOK</a:t>
            </a:r>
          </a:p>
          <a:p>
            <a:r>
              <a:rPr lang="en-US" sz="1000" dirty="0" smtClean="0"/>
              <a:t>Fuji </a:t>
            </a:r>
            <a:r>
              <a:rPr lang="en-US" sz="1000" dirty="0"/>
              <a:t>Electric Corp. of America</a:t>
            </a:r>
          </a:p>
          <a:p>
            <a:r>
              <a:rPr lang="en-US" sz="1000" dirty="0"/>
              <a:t>General Electric</a:t>
            </a:r>
          </a:p>
          <a:p>
            <a:r>
              <a:rPr lang="en-US" sz="1000" dirty="0"/>
              <a:t>General Motors</a:t>
            </a:r>
          </a:p>
          <a:p>
            <a:r>
              <a:rPr lang="en-US" sz="1000" dirty="0"/>
              <a:t>Georgia Institute of Technology</a:t>
            </a:r>
          </a:p>
          <a:p>
            <a:r>
              <a:rPr lang="en-US" sz="1000" dirty="0"/>
              <a:t>Google</a:t>
            </a:r>
          </a:p>
          <a:p>
            <a:r>
              <a:rPr lang="en-US" sz="1000" dirty="0"/>
              <a:t>Great River Energy </a:t>
            </a:r>
          </a:p>
          <a:p>
            <a:r>
              <a:rPr lang="en-US" sz="1000" dirty="0"/>
              <a:t>Green Cab VT</a:t>
            </a:r>
          </a:p>
          <a:p>
            <a:r>
              <a:rPr lang="en-US" sz="1000" dirty="0"/>
              <a:t>Green Mountain Power</a:t>
            </a:r>
          </a:p>
          <a:p>
            <a:r>
              <a:rPr lang="en-US" sz="1000" dirty="0"/>
              <a:t>Green Wheels</a:t>
            </a:r>
          </a:p>
          <a:p>
            <a:r>
              <a:rPr lang="en-US" sz="1000" dirty="0" err="1"/>
              <a:t>Greenlots</a:t>
            </a:r>
            <a:endParaRPr lang="en-US" sz="1000" dirty="0"/>
          </a:p>
          <a:p>
            <a:r>
              <a:rPr lang="en-US" sz="1000" dirty="0"/>
              <a:t>Hannah Solar</a:t>
            </a:r>
          </a:p>
          <a:p>
            <a:r>
              <a:rPr lang="en-US" sz="1000" dirty="0"/>
              <a:t>Harris Civil </a:t>
            </a:r>
            <a:r>
              <a:rPr lang="en-US" sz="1000" dirty="0" smtClean="0"/>
              <a:t>Engineers</a:t>
            </a:r>
            <a:endParaRPr lang="en-US" sz="1000" dirty="0"/>
          </a:p>
          <a:p>
            <a:r>
              <a:rPr lang="en-US" sz="1000" dirty="0"/>
              <a:t>Harvard University</a:t>
            </a:r>
          </a:p>
          <a:p>
            <a:r>
              <a:rPr lang="en-US" sz="1000" dirty="0"/>
              <a:t>Heartland Community College</a:t>
            </a:r>
          </a:p>
          <a:p>
            <a:r>
              <a:rPr lang="en-US" sz="1000" dirty="0" smtClean="0"/>
              <a:t>Hertz</a:t>
            </a:r>
          </a:p>
          <a:p>
            <a:r>
              <a:rPr lang="en-US" sz="1000" dirty="0" smtClean="0"/>
              <a:t>Hollywood Woodwork</a:t>
            </a:r>
            <a:endParaRPr lang="en-US" sz="1000" dirty="0"/>
          </a:p>
          <a:p>
            <a:r>
              <a:rPr lang="en-US" sz="1000" dirty="0"/>
              <a:t>IBEW #48</a:t>
            </a:r>
          </a:p>
          <a:p>
            <a:r>
              <a:rPr lang="en-US" sz="1000" dirty="0"/>
              <a:t>IDEXX Laboratories, Inc.</a:t>
            </a:r>
          </a:p>
          <a:p>
            <a:r>
              <a:rPr lang="en-US" sz="1000" dirty="0" smtClean="0"/>
              <a:t>Intel</a:t>
            </a:r>
          </a:p>
          <a:p>
            <a:r>
              <a:rPr lang="en-US" sz="1000" dirty="0" smtClean="0"/>
              <a:t>JEA</a:t>
            </a:r>
            <a:endParaRPr lang="en-US" sz="1000" dirty="0"/>
          </a:p>
          <a:p>
            <a:r>
              <a:rPr lang="en-US" sz="1000" dirty="0"/>
              <a:t>JLA Public Involvement</a:t>
            </a:r>
          </a:p>
          <a:p>
            <a:r>
              <a:rPr lang="en-US" sz="1000" dirty="0"/>
              <a:t>Kaiser Permanente</a:t>
            </a:r>
          </a:p>
          <a:p>
            <a:r>
              <a:rPr lang="en-US" sz="1000" dirty="0"/>
              <a:t>Kankakee Community College</a:t>
            </a:r>
          </a:p>
          <a:p>
            <a:r>
              <a:rPr lang="en-US" sz="1000" dirty="0"/>
              <a:t>Kansas City Power and Light Co</a:t>
            </a:r>
          </a:p>
          <a:p>
            <a:r>
              <a:rPr lang="en-US" sz="1000" dirty="0"/>
              <a:t>Kaskaskia College</a:t>
            </a:r>
          </a:p>
          <a:p>
            <a:r>
              <a:rPr lang="en-US" sz="1000" dirty="0"/>
              <a:t>KEMET</a:t>
            </a:r>
          </a:p>
          <a:p>
            <a:r>
              <a:rPr lang="en-US" sz="1000" dirty="0"/>
              <a:t>Kia Motors America</a:t>
            </a:r>
          </a:p>
          <a:p>
            <a:r>
              <a:rPr lang="en-US" sz="1000" dirty="0" smtClean="0"/>
              <a:t>Kohl's</a:t>
            </a:r>
            <a:endParaRPr lang="en-US" sz="1000" dirty="0"/>
          </a:p>
          <a:p>
            <a:r>
              <a:rPr lang="en-US" sz="1000" dirty="0"/>
              <a:t>Lane Regional Air Protection </a:t>
            </a:r>
            <a:r>
              <a:rPr lang="en-US" sz="1000" dirty="0" smtClean="0"/>
              <a:t>Agency</a:t>
            </a:r>
            <a:endParaRPr lang="en-US" sz="1000" dirty="0"/>
          </a:p>
          <a:p>
            <a:r>
              <a:rPr lang="en-US" sz="1000" dirty="0"/>
              <a:t>Lawrence Berkeley National Laboratory</a:t>
            </a:r>
          </a:p>
          <a:p>
            <a:r>
              <a:rPr lang="en-US" sz="1000" dirty="0"/>
              <a:t>Legrand</a:t>
            </a:r>
          </a:p>
          <a:p>
            <a:r>
              <a:rPr lang="en-US" sz="1000" dirty="0"/>
              <a:t>Leviton</a:t>
            </a:r>
          </a:p>
          <a:p>
            <a:r>
              <a:rPr lang="en-US" sz="1000" dirty="0"/>
              <a:t>Lewis and Clark Community College</a:t>
            </a:r>
          </a:p>
          <a:p>
            <a:r>
              <a:rPr lang="en-US" sz="1000" dirty="0" smtClean="0"/>
              <a:t>LA Department </a:t>
            </a:r>
            <a:r>
              <a:rPr lang="en-US" sz="1000" dirty="0"/>
              <a:t>of Water and Power </a:t>
            </a:r>
          </a:p>
          <a:p>
            <a:r>
              <a:rPr lang="en-US" sz="1000" dirty="0"/>
              <a:t>Lynda.com</a:t>
            </a:r>
          </a:p>
          <a:p>
            <a:r>
              <a:rPr lang="en-US" sz="1000" dirty="0" err="1"/>
              <a:t>Melink</a:t>
            </a:r>
            <a:r>
              <a:rPr lang="en-US" sz="1000" dirty="0"/>
              <a:t> Corp</a:t>
            </a:r>
          </a:p>
          <a:p>
            <a:r>
              <a:rPr lang="en-US" sz="1000" dirty="0"/>
              <a:t>Mentor Graphics</a:t>
            </a:r>
          </a:p>
          <a:p>
            <a:r>
              <a:rPr lang="en-US" sz="1000" dirty="0"/>
              <a:t>MetLife</a:t>
            </a:r>
          </a:p>
          <a:p>
            <a:r>
              <a:rPr lang="en-US" sz="1000" dirty="0"/>
              <a:t>Mitsubishi</a:t>
            </a:r>
          </a:p>
          <a:p>
            <a:r>
              <a:rPr lang="en-US" sz="1000" dirty="0"/>
              <a:t>NASCAR</a:t>
            </a:r>
          </a:p>
          <a:p>
            <a:r>
              <a:rPr lang="en-US" sz="1000" dirty="0"/>
              <a:t>National Grid</a:t>
            </a:r>
          </a:p>
          <a:p>
            <a:r>
              <a:rPr lang="en-US" sz="1000" dirty="0"/>
              <a:t>NetApp</a:t>
            </a:r>
          </a:p>
          <a:p>
            <a:r>
              <a:rPr lang="en-US" sz="1000" dirty="0"/>
              <a:t>New York Power Authority</a:t>
            </a:r>
          </a:p>
          <a:p>
            <a:r>
              <a:rPr lang="en-US" sz="1000" dirty="0"/>
              <a:t>Nissan</a:t>
            </a:r>
          </a:p>
          <a:p>
            <a:r>
              <a:rPr lang="en-US" sz="1000" dirty="0"/>
              <a:t>North Central College</a:t>
            </a:r>
          </a:p>
          <a:p>
            <a:r>
              <a:rPr lang="en-US" sz="1000" dirty="0"/>
              <a:t>Northern Illinois University</a:t>
            </a:r>
          </a:p>
          <a:p>
            <a:r>
              <a:rPr lang="en-US" sz="1000" dirty="0"/>
              <a:t>NRG </a:t>
            </a:r>
            <a:r>
              <a:rPr lang="en-US" sz="1000" dirty="0" smtClean="0"/>
              <a:t>Energy</a:t>
            </a:r>
            <a:br>
              <a:rPr lang="en-US" sz="1000" dirty="0" smtClean="0"/>
            </a:br>
            <a:r>
              <a:rPr lang="en-US" sz="1000" dirty="0" smtClean="0"/>
              <a:t>NYSERDA</a:t>
            </a:r>
            <a:endParaRPr lang="en-US" sz="1000" dirty="0"/>
          </a:p>
          <a:p>
            <a:r>
              <a:rPr lang="en-US" sz="1000" dirty="0"/>
              <a:t>Oak Ridge National Laboratory</a:t>
            </a:r>
          </a:p>
          <a:p>
            <a:r>
              <a:rPr lang="en-US" sz="1000" dirty="0"/>
              <a:t>Odell Brewing Company</a:t>
            </a:r>
          </a:p>
          <a:p>
            <a:r>
              <a:rPr lang="en-US" sz="1000" dirty="0" err="1" smtClean="0"/>
              <a:t>OpConnect</a:t>
            </a:r>
            <a:endParaRPr lang="en-US" sz="1000" dirty="0" smtClean="0"/>
          </a:p>
          <a:p>
            <a:r>
              <a:rPr lang="en-US" sz="1000" dirty="0" smtClean="0"/>
              <a:t>Orlando Utilities Commission</a:t>
            </a:r>
            <a:endParaRPr lang="en-US" sz="1000" dirty="0"/>
          </a:p>
          <a:p>
            <a:r>
              <a:rPr lang="en-US" sz="1000" dirty="0"/>
              <a:t>OSRAM SYLVANIA</a:t>
            </a:r>
          </a:p>
          <a:p>
            <a:r>
              <a:rPr lang="en-US" sz="1000" dirty="0"/>
              <a:t>Pacific Gas &amp; Electric</a:t>
            </a:r>
          </a:p>
          <a:p>
            <a:r>
              <a:rPr lang="en-US" sz="1000" dirty="0"/>
              <a:t>Pat's Garage</a:t>
            </a:r>
          </a:p>
          <a:p>
            <a:r>
              <a:rPr lang="en-US" sz="1000" dirty="0"/>
              <a:t>Pentair Water Pool and Spa, Inc.</a:t>
            </a:r>
          </a:p>
          <a:p>
            <a:r>
              <a:rPr lang="en-US" sz="1000" dirty="0"/>
              <a:t>Pepco Holdings </a:t>
            </a:r>
          </a:p>
          <a:p>
            <a:r>
              <a:rPr lang="en-US" sz="1000" dirty="0"/>
              <a:t>Phil </a:t>
            </a:r>
            <a:r>
              <a:rPr lang="en-US" sz="1000" dirty="0" err="1"/>
              <a:t>Haupt</a:t>
            </a:r>
            <a:r>
              <a:rPr lang="en-US" sz="1000" dirty="0"/>
              <a:t> Electric Inc.</a:t>
            </a:r>
          </a:p>
          <a:p>
            <a:r>
              <a:rPr lang="en-US" sz="1000" dirty="0"/>
              <a:t>PJM Interconnection</a:t>
            </a:r>
          </a:p>
          <a:p>
            <a:r>
              <a:rPr lang="en-US" sz="1000" dirty="0"/>
              <a:t>PNM Resources</a:t>
            </a:r>
          </a:p>
          <a:p>
            <a:r>
              <a:rPr lang="en-US" sz="1000" dirty="0" smtClean="0"/>
              <a:t>Pomona </a:t>
            </a:r>
            <a:r>
              <a:rPr lang="en-US" sz="1000" dirty="0"/>
              <a:t>College</a:t>
            </a:r>
          </a:p>
          <a:p>
            <a:r>
              <a:rPr lang="en-US" sz="1000" dirty="0"/>
              <a:t>Portland General Electric</a:t>
            </a:r>
          </a:p>
          <a:p>
            <a:r>
              <a:rPr lang="en-US" sz="1000" dirty="0"/>
              <a:t>PPL Electric Utilities</a:t>
            </a:r>
          </a:p>
          <a:p>
            <a:r>
              <a:rPr lang="en-US" sz="1000" dirty="0"/>
              <a:t>Prairie State College</a:t>
            </a:r>
          </a:p>
          <a:p>
            <a:r>
              <a:rPr lang="en-US" sz="1000" dirty="0"/>
              <a:t>Providence Health &amp; Services</a:t>
            </a:r>
          </a:p>
          <a:p>
            <a:r>
              <a:rPr lang="en-US" sz="1000" dirty="0" smtClean="0"/>
              <a:t>Raytheon</a:t>
            </a:r>
          </a:p>
          <a:p>
            <a:r>
              <a:rPr lang="en-US" sz="1000" dirty="0" smtClean="0"/>
              <a:t>Rockwood </a:t>
            </a:r>
            <a:r>
              <a:rPr lang="en-US" sz="1000" dirty="0"/>
              <a:t>Lithium</a:t>
            </a:r>
          </a:p>
          <a:p>
            <a:r>
              <a:rPr lang="en-US" sz="1000" dirty="0"/>
              <a:t>Salt River Project</a:t>
            </a:r>
          </a:p>
          <a:p>
            <a:r>
              <a:rPr lang="en-US" sz="1000" dirty="0"/>
              <a:t>Samsung Electronics</a:t>
            </a:r>
          </a:p>
          <a:p>
            <a:r>
              <a:rPr lang="en-US" sz="1000" dirty="0"/>
              <a:t>San Diego Gas &amp; Electric</a:t>
            </a:r>
          </a:p>
          <a:p>
            <a:r>
              <a:rPr lang="en-US" sz="1000" dirty="0"/>
              <a:t>SAP</a:t>
            </a:r>
          </a:p>
          <a:p>
            <a:r>
              <a:rPr lang="en-US" sz="1000" dirty="0"/>
              <a:t>SAS Institute</a:t>
            </a:r>
          </a:p>
          <a:p>
            <a:r>
              <a:rPr lang="en-US" sz="1000" dirty="0"/>
              <a:t>Schneider Electric</a:t>
            </a:r>
          </a:p>
          <a:p>
            <a:r>
              <a:rPr lang="en-US" sz="1000" dirty="0"/>
              <a:t>Sears Holdings</a:t>
            </a:r>
          </a:p>
          <a:p>
            <a:r>
              <a:rPr lang="en-US" sz="1000" dirty="0" err="1"/>
              <a:t>SemaConnect</a:t>
            </a:r>
            <a:endParaRPr lang="en-US" sz="1000" dirty="0"/>
          </a:p>
          <a:p>
            <a:r>
              <a:rPr lang="en-US" sz="1000" dirty="0" err="1"/>
              <a:t>Shorepower</a:t>
            </a:r>
            <a:r>
              <a:rPr lang="en-US" sz="1000" dirty="0"/>
              <a:t> Technologies</a:t>
            </a:r>
          </a:p>
          <a:p>
            <a:r>
              <a:rPr lang="en-US" sz="1000" dirty="0"/>
              <a:t>Siemens</a:t>
            </a:r>
          </a:p>
          <a:p>
            <a:r>
              <a:rPr lang="en-US" sz="1000" dirty="0"/>
              <a:t>Sierra Nevada</a:t>
            </a:r>
          </a:p>
          <a:p>
            <a:r>
              <a:rPr lang="en-US" sz="1000" dirty="0"/>
              <a:t>SIT World Learning</a:t>
            </a:r>
          </a:p>
          <a:p>
            <a:r>
              <a:rPr lang="en-US" sz="1000" dirty="0" err="1"/>
              <a:t>SolarWorld</a:t>
            </a:r>
            <a:endParaRPr lang="en-US" sz="1000" dirty="0"/>
          </a:p>
          <a:p>
            <a:r>
              <a:rPr lang="en-US" sz="1000" dirty="0"/>
              <a:t>Southern California Edison</a:t>
            </a:r>
          </a:p>
          <a:p>
            <a:r>
              <a:rPr lang="en-US" sz="1000" dirty="0"/>
              <a:t>Southern Company</a:t>
            </a:r>
          </a:p>
          <a:p>
            <a:r>
              <a:rPr lang="en-US" sz="1000" dirty="0"/>
              <a:t>Sprint</a:t>
            </a:r>
          </a:p>
          <a:p>
            <a:r>
              <a:rPr lang="en-US" sz="1000" dirty="0"/>
              <a:t>State of Illinois</a:t>
            </a:r>
          </a:p>
          <a:p>
            <a:r>
              <a:rPr lang="en-US" sz="1000" dirty="0"/>
              <a:t>State of Oregon</a:t>
            </a:r>
          </a:p>
          <a:p>
            <a:r>
              <a:rPr lang="en-US" sz="1000" dirty="0"/>
              <a:t>TECO Energy</a:t>
            </a:r>
          </a:p>
          <a:p>
            <a:r>
              <a:rPr lang="en-US" sz="1000" dirty="0" err="1"/>
              <a:t>Telefonix</a:t>
            </a:r>
            <a:r>
              <a:rPr lang="en-US" sz="1000" dirty="0"/>
              <a:t> Inc.</a:t>
            </a:r>
          </a:p>
          <a:p>
            <a:r>
              <a:rPr lang="en-US" sz="1000" dirty="0" err="1"/>
              <a:t>Territo</a:t>
            </a:r>
            <a:r>
              <a:rPr lang="en-US" sz="1000" dirty="0"/>
              <a:t> </a:t>
            </a:r>
            <a:r>
              <a:rPr lang="en-US" sz="1000" dirty="0" smtClean="0"/>
              <a:t>Electric</a:t>
            </a:r>
            <a:endParaRPr lang="en-US" sz="1000" dirty="0"/>
          </a:p>
          <a:p>
            <a:r>
              <a:rPr lang="en-US" sz="1000" dirty="0"/>
              <a:t>Tesla</a:t>
            </a:r>
          </a:p>
          <a:p>
            <a:r>
              <a:rPr lang="en-US" sz="1000" dirty="0"/>
              <a:t>The Coca-Cola Company</a:t>
            </a:r>
          </a:p>
          <a:p>
            <a:r>
              <a:rPr lang="en-US" sz="1000" dirty="0"/>
              <a:t>The Hartford </a:t>
            </a:r>
          </a:p>
          <a:p>
            <a:r>
              <a:rPr lang="en-US" sz="1000" dirty="0"/>
              <a:t>The Venetian and The Palazzo</a:t>
            </a:r>
          </a:p>
          <a:p>
            <a:r>
              <a:rPr lang="en-US" sz="1000" dirty="0"/>
              <a:t>Township High School District 214</a:t>
            </a:r>
          </a:p>
          <a:p>
            <a:r>
              <a:rPr lang="en-US" sz="1000" dirty="0"/>
              <a:t>UL LLC</a:t>
            </a:r>
          </a:p>
          <a:p>
            <a:r>
              <a:rPr lang="en-US" sz="1000" dirty="0"/>
              <a:t>University of California Los Angeles - </a:t>
            </a:r>
            <a:r>
              <a:rPr lang="en-US" sz="1000" dirty="0" smtClean="0"/>
              <a:t> </a:t>
            </a:r>
          </a:p>
          <a:p>
            <a:r>
              <a:rPr lang="en-US" sz="1000" dirty="0"/>
              <a:t> </a:t>
            </a:r>
            <a:r>
              <a:rPr lang="en-US" sz="1000" dirty="0" smtClean="0"/>
              <a:t>    Smart </a:t>
            </a:r>
            <a:r>
              <a:rPr lang="en-US" sz="1000" dirty="0"/>
              <a:t>Grid Energy Research Center</a:t>
            </a:r>
          </a:p>
          <a:p>
            <a:r>
              <a:rPr lang="en-US" sz="1000" dirty="0"/>
              <a:t>University of Louisville</a:t>
            </a:r>
          </a:p>
          <a:p>
            <a:r>
              <a:rPr lang="en-US" sz="1000" dirty="0"/>
              <a:t>University of Maine</a:t>
            </a:r>
          </a:p>
          <a:p>
            <a:r>
              <a:rPr lang="en-US" sz="1000" dirty="0"/>
              <a:t>University of Maryland Baltimore Washington Medical Center</a:t>
            </a:r>
          </a:p>
          <a:p>
            <a:r>
              <a:rPr lang="en-US" sz="1000" dirty="0"/>
              <a:t>University of North Carolina at Pembroke</a:t>
            </a:r>
          </a:p>
          <a:p>
            <a:r>
              <a:rPr lang="en-US" sz="1000" dirty="0"/>
              <a:t>University of Vermont</a:t>
            </a:r>
          </a:p>
          <a:p>
            <a:r>
              <a:rPr lang="en-US" sz="1000" dirty="0"/>
              <a:t>Utah </a:t>
            </a:r>
            <a:r>
              <a:rPr lang="en-US" sz="1000" dirty="0" err="1"/>
              <a:t>Paperbox</a:t>
            </a:r>
            <a:endParaRPr lang="en-US" sz="1000" dirty="0"/>
          </a:p>
          <a:p>
            <a:r>
              <a:rPr lang="en-US" sz="1000" dirty="0"/>
              <a:t>Verizon</a:t>
            </a:r>
          </a:p>
          <a:p>
            <a:r>
              <a:rPr lang="en-US" sz="1000" dirty="0"/>
              <a:t>Vermont Energy Investment Corp</a:t>
            </a:r>
          </a:p>
          <a:p>
            <a:r>
              <a:rPr lang="en-US" sz="1000" dirty="0"/>
              <a:t>Volkswagen Group of America</a:t>
            </a:r>
          </a:p>
          <a:p>
            <a:r>
              <a:rPr lang="en-US" sz="1000" dirty="0"/>
              <a:t>WESCO</a:t>
            </a:r>
          </a:p>
          <a:p>
            <a:r>
              <a:rPr lang="en-US" sz="1000" dirty="0"/>
              <a:t>Westar Energy</a:t>
            </a:r>
          </a:p>
          <a:p>
            <a:r>
              <a:rPr lang="en-US" sz="1000" dirty="0"/>
              <a:t>Wisconsin Public Service Corporation</a:t>
            </a:r>
          </a:p>
          <a:p>
            <a:r>
              <a:rPr lang="en-US" sz="1000" dirty="0"/>
              <a:t>World Wildlife Fund</a:t>
            </a:r>
          </a:p>
          <a:p>
            <a:r>
              <a:rPr lang="en-US" sz="1000" dirty="0"/>
              <a:t>Xcel Energy</a:t>
            </a:r>
          </a:p>
          <a:p>
            <a:r>
              <a:rPr lang="en-US" sz="1000" dirty="0" err="1"/>
              <a:t>Zappos</a:t>
            </a:r>
            <a:endParaRPr lang="en-US" sz="1000" dirty="0"/>
          </a:p>
          <a:p>
            <a:r>
              <a:rPr lang="en-US" sz="1000" dirty="0"/>
              <a:t>Zero Motorcycles Inc.</a:t>
            </a:r>
          </a:p>
        </p:txBody>
      </p:sp>
      <p:sp>
        <p:nvSpPr>
          <p:cNvPr id="6" name="Title 2"/>
          <p:cNvSpPr txBox="1">
            <a:spLocks/>
          </p:cNvSpPr>
          <p:nvPr/>
        </p:nvSpPr>
        <p:spPr bwMode="auto">
          <a:xfrm>
            <a:off x="0" y="0"/>
            <a:ext cx="8915401"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a:lstStyle>
          <a:p>
            <a:r>
              <a:rPr lang="en-US" sz="3200" dirty="0"/>
              <a:t>Leading</a:t>
            </a:r>
            <a:r>
              <a:rPr lang="en-US" sz="3200" b="1" dirty="0"/>
              <a:t> </a:t>
            </a:r>
            <a:r>
              <a:rPr lang="en-US" sz="3200" dirty="0"/>
              <a:t>Employers Join </a:t>
            </a:r>
            <a:r>
              <a:rPr lang="en-US" sz="3200" dirty="0" smtClean="0"/>
              <a:t/>
            </a:r>
            <a:br>
              <a:rPr lang="en-US" sz="3200" dirty="0" smtClean="0"/>
            </a:br>
            <a:r>
              <a:rPr lang="en-US" sz="3200" dirty="0" smtClean="0"/>
              <a:t>Workplace </a:t>
            </a:r>
            <a:r>
              <a:rPr lang="en-US" sz="3200" dirty="0"/>
              <a:t>Charging Challenge</a:t>
            </a:r>
          </a:p>
        </p:txBody>
      </p:sp>
    </p:spTree>
    <p:extLst>
      <p:ext uri="{BB962C8B-B14F-4D97-AF65-F5344CB8AC3E}">
        <p14:creationId xmlns:p14="http://schemas.microsoft.com/office/powerpoint/2010/main" val="4277461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a:xfrm>
            <a:off x="0" y="0"/>
            <a:ext cx="9067800" cy="990600"/>
          </a:xfrm>
        </p:spPr>
        <p:txBody>
          <a:bodyPr>
            <a:normAutofit/>
          </a:bodyPr>
          <a:lstStyle/>
          <a:p>
            <a:pPr algn="l" eaLnBrk="1" hangingPunct="1"/>
            <a:r>
              <a:rPr lang="en-US" sz="3200" dirty="0" smtClean="0">
                <a:solidFill>
                  <a:schemeClr val="bg1"/>
                </a:solidFill>
                <a:ea typeface="ＭＳ Ｐゴシック" pitchFamily="-65" charset="-128"/>
              </a:rPr>
              <a:t>Workplace Charging Value Proposition</a:t>
            </a:r>
            <a:endParaRPr lang="en-US" sz="3200" dirty="0">
              <a:solidFill>
                <a:schemeClr val="bg1"/>
              </a:solidFill>
              <a:ea typeface="ＭＳ Ｐゴシック" pitchFamily="-65" charset="-128"/>
            </a:endParaRPr>
          </a:p>
        </p:txBody>
      </p:sp>
      <p:graphicFrame>
        <p:nvGraphicFramePr>
          <p:cNvPr id="4" name="Diagram 3"/>
          <p:cNvGraphicFramePr/>
          <p:nvPr>
            <p:extLst>
              <p:ext uri="{D42A27DB-BD31-4B8C-83A1-F6EECF244321}">
                <p14:modId xmlns:p14="http://schemas.microsoft.com/office/powerpoint/2010/main" val="3810054692"/>
              </p:ext>
            </p:extLst>
          </p:nvPr>
        </p:nvGraphicFramePr>
        <p:xfrm>
          <a:off x="990600" y="1447800"/>
          <a:ext cx="7086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EERE_template_green">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10.xml><?xml version="1.0" encoding="utf-8"?>
<a:theme xmlns:a="http://schemas.openxmlformats.org/drawingml/2006/main" name="5_CCities Coalition-2">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11.xml><?xml version="1.0" encoding="utf-8"?>
<a:theme xmlns:a="http://schemas.openxmlformats.org/drawingml/2006/main" name="5_EERE_template_green">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Cities Coalition-2">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3.xml><?xml version="1.0" encoding="utf-8"?>
<a:theme xmlns:a="http://schemas.openxmlformats.org/drawingml/2006/main" name="1_EERE_template_green">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4.xml><?xml version="1.0" encoding="utf-8"?>
<a:theme xmlns:a="http://schemas.openxmlformats.org/drawingml/2006/main" name="2_CCities Coalition-2">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5.xml><?xml version="1.0" encoding="utf-8"?>
<a:theme xmlns:a="http://schemas.openxmlformats.org/drawingml/2006/main" name="2_EERE_template_green">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6.xml><?xml version="1.0" encoding="utf-8"?>
<a:theme xmlns:a="http://schemas.openxmlformats.org/drawingml/2006/main" name="3_CCities Coalition-2">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7.xml><?xml version="1.0" encoding="utf-8"?>
<a:theme xmlns:a="http://schemas.openxmlformats.org/drawingml/2006/main" name="3_EERE_template_green">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8.xml><?xml version="1.0" encoding="utf-8"?>
<a:theme xmlns:a="http://schemas.openxmlformats.org/drawingml/2006/main" name="4_CCities Coalition-2">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9.xml><?xml version="1.0" encoding="utf-8"?>
<a:theme xmlns:a="http://schemas.openxmlformats.org/drawingml/2006/main" name="4_EERE_template_green">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Workplace Charging Outreach Presentation Template Sept 20132</Template>
  <TotalTime>29535</TotalTime>
  <Words>4917</Words>
  <Application>Microsoft Office PowerPoint</Application>
  <PresentationFormat>On-screen Show (4:3)</PresentationFormat>
  <Paragraphs>533</Paragraphs>
  <Slides>22</Slides>
  <Notes>22</Notes>
  <HiddenSlides>0</HiddenSlides>
  <MMClips>0</MMClips>
  <ScaleCrop>false</ScaleCrop>
  <HeadingPairs>
    <vt:vector size="4" baseType="variant">
      <vt:variant>
        <vt:lpstr>Theme</vt:lpstr>
      </vt:variant>
      <vt:variant>
        <vt:i4>11</vt:i4>
      </vt:variant>
      <vt:variant>
        <vt:lpstr>Slide Titles</vt:lpstr>
      </vt:variant>
      <vt:variant>
        <vt:i4>22</vt:i4>
      </vt:variant>
    </vt:vector>
  </HeadingPairs>
  <TitlesOfParts>
    <vt:vector size="33" baseType="lpstr">
      <vt:lpstr>EERE_template_green</vt:lpstr>
      <vt:lpstr>1_CCities Coalition-2</vt:lpstr>
      <vt:lpstr>1_EERE_template_green</vt:lpstr>
      <vt:lpstr>2_CCities Coalition-2</vt:lpstr>
      <vt:lpstr>2_EERE_template_green</vt:lpstr>
      <vt:lpstr>3_CCities Coalition-2</vt:lpstr>
      <vt:lpstr>3_EERE_template_green</vt:lpstr>
      <vt:lpstr>4_CCities Coalition-2</vt:lpstr>
      <vt:lpstr>4_EERE_template_green</vt:lpstr>
      <vt:lpstr>5_CCities Coalition-2</vt:lpstr>
      <vt:lpstr>5_EERE_template_green</vt:lpstr>
      <vt:lpstr>Organization Name</vt:lpstr>
      <vt:lpstr>Goal: Affordable &amp; Convenient Plug-In Electric Vehicles (PEVs)</vt:lpstr>
      <vt:lpstr>PowerPoint Presentation</vt:lpstr>
      <vt:lpstr>Continued PEV Market Growth</vt:lpstr>
      <vt:lpstr>Workplace = Prime Charging Opportunity</vt:lpstr>
      <vt:lpstr>Workplace Charging is Valuable to Employees</vt:lpstr>
      <vt:lpstr>PowerPoint Presentation</vt:lpstr>
      <vt:lpstr>PowerPoint Presentation</vt:lpstr>
      <vt:lpstr>Workplace Charging Value Proposition</vt:lpstr>
      <vt:lpstr>Incentivizes Employees</vt:lpstr>
      <vt:lpstr>Complements Sustainability Efforts</vt:lpstr>
      <vt:lpstr>Signals Corporate Leadership</vt:lpstr>
      <vt:lpstr>Build On Fleet Fuel Diversification</vt:lpstr>
      <vt:lpstr>Commitment-based Voluntary Partnership</vt:lpstr>
      <vt:lpstr>PowerPoint Presentation</vt:lpstr>
      <vt:lpstr>National Recognition: The Challenge</vt:lpstr>
      <vt:lpstr>National Recognition: Partners</vt:lpstr>
      <vt:lpstr>Workplace Charging Solutions</vt:lpstr>
      <vt:lpstr>Workplace Charging Solutions</vt:lpstr>
      <vt:lpstr>Workplace Charging Challenge Partner</vt:lpstr>
      <vt:lpstr>Is Workplace Charging Right for You?</vt:lpstr>
      <vt:lpstr>Let’s Continue the Conversation</vt:lpstr>
    </vt:vector>
  </TitlesOfParts>
  <Company>NREL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Drive Vehicles Overview</dc:title>
  <dc:subject>This presentation provides an overview of electric-drive vehicles, a category that includes plug-in hybrid electric vehicles (PHEVs), hybrid electric vehicles (HEVs) and all-electric vehicles (EVs).</dc:subject>
  <dc:creator>Olexsak, Sarah</dc:creator>
  <cp:lastModifiedBy>Sarah Olexsak</cp:lastModifiedBy>
  <cp:revision>1141</cp:revision>
  <cp:lastPrinted>2013-09-04T17:02:42Z</cp:lastPrinted>
  <dcterms:created xsi:type="dcterms:W3CDTF">2013-07-28T22:24:19Z</dcterms:created>
  <dcterms:modified xsi:type="dcterms:W3CDTF">2015-02-09T22:39:29Z</dcterms:modified>
</cp:coreProperties>
</file>